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60" r:id="rId4"/>
    <p:sldId id="321" r:id="rId5"/>
    <p:sldId id="259" r:id="rId6"/>
    <p:sldId id="346" r:id="rId7"/>
    <p:sldId id="347" r:id="rId8"/>
    <p:sldId id="348" r:id="rId9"/>
    <p:sldId id="349" r:id="rId10"/>
    <p:sldId id="308" r:id="rId11"/>
    <p:sldId id="269" r:id="rId12"/>
    <p:sldId id="341" r:id="rId13"/>
    <p:sldId id="365" r:id="rId14"/>
    <p:sldId id="282" r:id="rId15"/>
    <p:sldId id="367" r:id="rId16"/>
    <p:sldId id="368" r:id="rId17"/>
    <p:sldId id="370" r:id="rId18"/>
    <p:sldId id="393" r:id="rId19"/>
    <p:sldId id="387" r:id="rId20"/>
    <p:sldId id="371" r:id="rId21"/>
    <p:sldId id="366" r:id="rId22"/>
    <p:sldId id="317" r:id="rId23"/>
    <p:sldId id="325" r:id="rId24"/>
    <p:sldId id="336" r:id="rId25"/>
    <p:sldId id="335" r:id="rId26"/>
    <p:sldId id="359" r:id="rId27"/>
    <p:sldId id="338" r:id="rId28"/>
    <p:sldId id="337" r:id="rId29"/>
    <p:sldId id="342" r:id="rId30"/>
    <p:sldId id="372" r:id="rId31"/>
    <p:sldId id="339" r:id="rId32"/>
    <p:sldId id="382" r:id="rId33"/>
    <p:sldId id="383" r:id="rId34"/>
    <p:sldId id="482" r:id="rId35"/>
    <p:sldId id="400" r:id="rId36"/>
    <p:sldId id="508" r:id="rId37"/>
    <p:sldId id="423" r:id="rId38"/>
    <p:sldId id="394" r:id="rId39"/>
    <p:sldId id="470" r:id="rId40"/>
    <p:sldId id="395" r:id="rId41"/>
    <p:sldId id="437" r:id="rId42"/>
    <p:sldId id="396" r:id="rId43"/>
    <p:sldId id="489" r:id="rId44"/>
    <p:sldId id="431" r:id="rId45"/>
    <p:sldId id="380" r:id="rId46"/>
    <p:sldId id="381" r:id="rId47"/>
    <p:sldId id="495" r:id="rId48"/>
    <p:sldId id="497" r:id="rId49"/>
  </p:sldIdLst>
  <p:sldSz cx="9144000" cy="5715000" type="screen16x10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淡色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1"/>
    <p:restoredTop sz="94646"/>
  </p:normalViewPr>
  <p:slideViewPr>
    <p:cSldViewPr snapToGrid="0" snapToObjects="1">
      <p:cViewPr varScale="1">
        <p:scale>
          <a:sx n="119" d="100"/>
          <a:sy n="119" d="100"/>
        </p:scale>
        <p:origin x="456" y="1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2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EAB6-F7AA-2042-827F-67EBAC0B2335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7C8CE-B0D9-F140-88DB-EEE3A742B9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9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CD635-5230-694B-8318-FA703798F1E2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03DF8-F38D-2841-A9C3-C7E09D14E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2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600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13E80-A768-6D4C-8D64-A35CFC5494C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98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現物で説明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D49AA-9C40-B14C-AD27-38AA99CC255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050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35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10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３大栄養素（炭水化物、タンパク質、脂質）</a:t>
            </a:r>
            <a:endParaRPr kumimoji="1" lang="en-US" altLang="ja-JP" dirty="0"/>
          </a:p>
          <a:p>
            <a:r>
              <a:rPr kumimoji="1" lang="ja-JP" altLang="en-US" dirty="0"/>
              <a:t>生きていくための大切な栄養素です。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質の良い食材を食べましょう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食事療法の基本</a:t>
            </a:r>
            <a:endParaRPr kumimoji="1" lang="en-US" altLang="ja-JP" dirty="0"/>
          </a:p>
          <a:p>
            <a:r>
              <a:rPr kumimoji="1" lang="ja-JP" altLang="en-US" dirty="0"/>
              <a:t>１、除去</a:t>
            </a:r>
            <a:endParaRPr kumimoji="1" lang="en-US" altLang="ja-JP" dirty="0"/>
          </a:p>
          <a:p>
            <a:r>
              <a:rPr kumimoji="1" lang="ja-JP" altLang="en-US" dirty="0"/>
              <a:t>２、足りていない栄養素を足す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さきほどもいいましたが、除去して腸内環境を整えてからでないと、いい栄養素も吸収されない。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代謝吸収のために、ちいさな分子になるために、酵素が必要</a:t>
            </a:r>
            <a:endParaRPr kumimoji="1" lang="en-US" altLang="ja-JP" dirty="0"/>
          </a:p>
          <a:p>
            <a:r>
              <a:rPr kumimoji="1" lang="ja-JP" altLang="en-US" dirty="0"/>
              <a:t>酵素</a:t>
            </a:r>
            <a:r>
              <a:rPr kumimoji="1" lang="en-US" altLang="ja-JP" dirty="0"/>
              <a:t>→</a:t>
            </a:r>
            <a:r>
              <a:rPr kumimoji="1" lang="ja-JP" altLang="en-US" dirty="0"/>
              <a:t>　体内で作られる酵素。食物で取り入れる酵素。酵素食。乳酸菌、しょうゆ、みそ、納豆、甘酒、</a:t>
            </a:r>
            <a:endParaRPr kumimoji="1" lang="en-US" altLang="ja-JP" dirty="0"/>
          </a:p>
          <a:p>
            <a:r>
              <a:rPr kumimoji="1" lang="ja-JP" altLang="en-US" dirty="0"/>
              <a:t>乳酸菌と乳製品は別物。</a:t>
            </a:r>
            <a:endParaRPr kumimoji="1" lang="en-US" altLang="ja-JP" dirty="0"/>
          </a:p>
          <a:p>
            <a:r>
              <a:rPr kumimoji="1" lang="ja-JP" altLang="en-US" dirty="0"/>
              <a:t>３大栄養素</a:t>
            </a:r>
            <a:r>
              <a:rPr kumimoji="1" lang="en-US" altLang="ja-JP" dirty="0"/>
              <a:t>→</a:t>
            </a:r>
            <a:r>
              <a:rPr kumimoji="1" lang="ja-JP" altLang="en-US" dirty="0"/>
              <a:t>成長期のお子さんは、特に大切な栄養素。量よりも質を重視。</a:t>
            </a:r>
            <a:endParaRPr kumimoji="1" lang="en-US" altLang="ja-JP" dirty="0"/>
          </a:p>
          <a:p>
            <a:r>
              <a:rPr kumimoji="1" lang="ja-JP" altLang="en-US" dirty="0"/>
              <a:t>つまり、良質なものをとること。</a:t>
            </a:r>
            <a:endParaRPr kumimoji="1" lang="en-US" altLang="ja-JP" dirty="0"/>
          </a:p>
          <a:p>
            <a:r>
              <a:rPr kumimoji="1" lang="ja-JP" altLang="en-US" dirty="0"/>
              <a:t>良質だからこそ、体は最大限に機能を発揮できる。</a:t>
            </a:r>
            <a:endParaRPr kumimoji="1" lang="en-US" altLang="ja-JP" dirty="0"/>
          </a:p>
          <a:p>
            <a:r>
              <a:rPr kumimoji="1" lang="ja-JP" altLang="en-US" dirty="0"/>
              <a:t>なるべく、腸内環境、内臓に負担のかけない、農薬、抗生物質が使用されていない食材を選びましょう。</a:t>
            </a:r>
            <a:endParaRPr kumimoji="1" lang="en-US" altLang="ja-JP" dirty="0"/>
          </a:p>
          <a:p>
            <a:r>
              <a:rPr kumimoji="1" lang="ja-JP" altLang="en-US" dirty="0"/>
              <a:t>脂質で大切な栄養素は、オメガ３。脳の発達にかかせない栄養素です。</a:t>
            </a:r>
            <a:endParaRPr kumimoji="1" lang="en-US" altLang="ja-JP" dirty="0"/>
          </a:p>
          <a:p>
            <a:r>
              <a:rPr kumimoji="1" lang="ja-JP" altLang="en-US" dirty="0"/>
              <a:t>オメガ３は、</a:t>
            </a:r>
            <a:r>
              <a:rPr kumimoji="1" lang="en-US" altLang="ja-JP" dirty="0"/>
              <a:t>DHA</a:t>
            </a:r>
            <a:r>
              <a:rPr kumimoji="1" lang="ja-JP" altLang="en-US" dirty="0"/>
              <a:t>、</a:t>
            </a:r>
            <a:r>
              <a:rPr kumimoji="1" lang="en-US" altLang="ja-JP" dirty="0"/>
              <a:t>EPA</a:t>
            </a:r>
            <a:r>
              <a:rPr kumimoji="1" lang="ja-JP" altLang="en-US" dirty="0"/>
              <a:t>も含まれています。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13E80-A768-6D4C-8D64-A35CFC5494C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979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さらに詳しい栄養素の勉強については、、、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0923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お米は、ビタミン</a:t>
            </a:r>
            <a:r>
              <a:rPr kumimoji="1" lang="en-US" altLang="ja-JP" dirty="0"/>
              <a:t>A</a:t>
            </a:r>
            <a:r>
              <a:rPr kumimoji="1" lang="ja-JP" altLang="en-US" dirty="0"/>
              <a:t>、ビタミン</a:t>
            </a:r>
            <a:r>
              <a:rPr kumimoji="1" lang="en-US" altLang="ja-JP" dirty="0"/>
              <a:t>D</a:t>
            </a:r>
            <a:r>
              <a:rPr kumimoji="1" lang="ja-JP" altLang="en-US" dirty="0"/>
              <a:t>が、</a:t>
            </a:r>
            <a:r>
              <a:rPr kumimoji="1" lang="en-US" altLang="ja-JP" dirty="0"/>
              <a:t>ZERO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104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235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881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0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自己紹介：講師・参加者　講座の目的など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781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203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8385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541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813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197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801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対立するのではなく、お互いに歩み寄って対応を相談していくことが望ましいです。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560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ほとんどの子どもは、心配する偏食ではありません。</a:t>
            </a:r>
            <a:endParaRPr kumimoji="1" lang="en-US" altLang="ja-JP" dirty="0"/>
          </a:p>
          <a:p>
            <a:r>
              <a:rPr kumimoji="1" lang="ja-JP" altLang="en-US" dirty="0"/>
              <a:t>子どもが元気なら大丈夫です。</a:t>
            </a:r>
            <a:endParaRPr kumimoji="1" lang="en-US" altLang="ja-JP" dirty="0"/>
          </a:p>
          <a:p>
            <a:r>
              <a:rPr kumimoji="1" lang="ja-JP" altLang="en-US" dirty="0"/>
              <a:t>どうぞ安心して食事を楽しんでください。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09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α</a:t>
            </a:r>
            <a:r>
              <a:rPr kumimoji="1" lang="ja-JP" altLang="en-US" dirty="0"/>
              <a:t>リノレン酸</a:t>
            </a:r>
            <a:endParaRPr kumimoji="1" lang="en-US" altLang="ja-JP" dirty="0"/>
          </a:p>
          <a:p>
            <a:r>
              <a:rPr kumimoji="1" lang="ja-JP" altLang="en-US" dirty="0"/>
              <a:t>脳は６割は油脂　油です。</a:t>
            </a:r>
            <a:endParaRPr kumimoji="1" lang="en-US" altLang="ja-JP" dirty="0"/>
          </a:p>
          <a:p>
            <a:r>
              <a:rPr kumimoji="1" lang="ja-JP" altLang="en-US" dirty="0"/>
              <a:t>油脂が脂肪酸に分解してそのまま細胞にくみこまれていきます。</a:t>
            </a:r>
            <a:endParaRPr kumimoji="1" lang="en-US" altLang="ja-JP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ですので、脳の発達のためにも、いい油は大切です。</a:t>
            </a:r>
            <a:endParaRPr kumimoji="1" lang="en-US" altLang="ja-JP" dirty="0"/>
          </a:p>
          <a:p>
            <a:r>
              <a:rPr kumimoji="1" lang="ja-JP" altLang="en-US" dirty="0"/>
              <a:t>トランス脂肪酸。食べるプラスチック。</a:t>
            </a:r>
            <a:endParaRPr kumimoji="1" lang="en-US" altLang="ja-JP" dirty="0"/>
          </a:p>
          <a:p>
            <a:r>
              <a:rPr kumimoji="1" lang="ja-JP" altLang="en-US" dirty="0"/>
              <a:t>質の悪い油は、そのまま影響する。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脳の発達にかかせない。</a:t>
            </a:r>
            <a:r>
              <a:rPr kumimoji="1" lang="en-US" altLang="ja-JP" dirty="0"/>
              <a:t>DHA</a:t>
            </a:r>
            <a:r>
              <a:rPr kumimoji="1" lang="ja-JP" altLang="en-US" dirty="0"/>
              <a:t> </a:t>
            </a:r>
            <a:r>
              <a:rPr kumimoji="1" lang="en-US" altLang="ja-JP" dirty="0"/>
              <a:t>EPA</a:t>
            </a:r>
            <a:r>
              <a:rPr kumimoji="1" lang="ja-JP" altLang="en-US" dirty="0"/>
              <a:t> 脳の働きを高める</a:t>
            </a:r>
            <a:endParaRPr kumimoji="1" lang="en-US" altLang="ja-JP" dirty="0"/>
          </a:p>
          <a:p>
            <a:r>
              <a:rPr kumimoji="1" lang="ja-JP" altLang="en-US" dirty="0"/>
              <a:t>腸内の炎症を鎮める効果も。</a:t>
            </a:r>
            <a:endParaRPr kumimoji="1" lang="en-US" altLang="ja-JP" dirty="0"/>
          </a:p>
          <a:p>
            <a:r>
              <a:rPr kumimoji="1" lang="el-GR" altLang="ja-JP" dirty="0"/>
              <a:t>Α</a:t>
            </a:r>
            <a:r>
              <a:rPr kumimoji="1" lang="ja-JP" altLang="en-US" dirty="0"/>
              <a:t>リノレン酸</a:t>
            </a:r>
            <a:endParaRPr kumimoji="1" lang="en-US" altLang="ja-JP" dirty="0"/>
          </a:p>
          <a:p>
            <a:r>
              <a:rPr kumimoji="1" lang="ja-JP" altLang="en-US" dirty="0"/>
              <a:t>免疫細胞を増加する働きもあるので、ウイルスや感染症への抵抗力を高めてくれる。</a:t>
            </a:r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13E80-A768-6D4C-8D64-A35CFC5494C6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737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13E80-A768-6D4C-8D64-A35CFC5494C6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09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42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13E80-A768-6D4C-8D64-A35CFC5494C6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885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レーズン</a:t>
            </a:r>
            <a:endParaRPr kumimoji="1" lang="en-US" altLang="ja-JP" dirty="0"/>
          </a:p>
          <a:p>
            <a:r>
              <a:rPr kumimoji="1" lang="ja-JP" altLang="en-US" dirty="0"/>
              <a:t>ひとくちセサミン</a:t>
            </a:r>
            <a:endParaRPr kumimoji="1" lang="en-US" altLang="ja-JP" dirty="0"/>
          </a:p>
          <a:p>
            <a:r>
              <a:rPr kumimoji="1" lang="ja-JP" altLang="en-US" dirty="0"/>
              <a:t>黒ごま煎餅</a:t>
            </a:r>
            <a:endParaRPr kumimoji="1" lang="en-US" altLang="ja-JP" dirty="0"/>
          </a:p>
          <a:p>
            <a:r>
              <a:rPr kumimoji="1" lang="ja-JP" altLang="en-US" dirty="0"/>
              <a:t>干し芋</a:t>
            </a:r>
            <a:endParaRPr kumimoji="1" lang="en-US" altLang="ja-JP" dirty="0"/>
          </a:p>
          <a:p>
            <a:r>
              <a:rPr kumimoji="1" lang="ja-JP" altLang="en-US" dirty="0"/>
              <a:t>食べる煮干し</a:t>
            </a:r>
            <a:endParaRPr kumimoji="1" lang="en-US" altLang="ja-JP" dirty="0"/>
          </a:p>
          <a:p>
            <a:r>
              <a:rPr kumimoji="1" lang="ja-JP" altLang="en-US" dirty="0"/>
              <a:t>くるみ砂糖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83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70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56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99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454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様々な身体的問題</a:t>
            </a:r>
            <a:endParaRPr kumimoji="1" lang="en-US" altLang="ja-JP" dirty="0"/>
          </a:p>
          <a:p>
            <a:r>
              <a:rPr kumimoji="1" lang="ja-JP" altLang="en-US" dirty="0"/>
              <a:t>免疫機能の調節不全</a:t>
            </a:r>
            <a:endParaRPr kumimoji="1" lang="en-US" altLang="ja-JP" dirty="0"/>
          </a:p>
          <a:p>
            <a:r>
              <a:rPr kumimoji="1" lang="ja-JP" altLang="en-US" dirty="0"/>
              <a:t>腸内環境の悪化（悪玉菌増殖）</a:t>
            </a:r>
            <a:endParaRPr kumimoji="1" lang="en-US" altLang="ja-JP" dirty="0"/>
          </a:p>
          <a:p>
            <a:r>
              <a:rPr kumimoji="1" lang="ja-JP" altLang="en-US" dirty="0"/>
              <a:t>消化機能低下</a:t>
            </a:r>
            <a:endParaRPr kumimoji="1" lang="en-US" altLang="ja-JP" dirty="0"/>
          </a:p>
          <a:p>
            <a:r>
              <a:rPr kumimoji="1" lang="ja-JP" altLang="en-US" dirty="0"/>
              <a:t>解毒能力低下</a:t>
            </a:r>
            <a:endParaRPr kumimoji="1" lang="en-US" altLang="ja-JP" dirty="0"/>
          </a:p>
          <a:p>
            <a:r>
              <a:rPr kumimoji="1" lang="ja-JP" altLang="en-US" dirty="0"/>
              <a:t>リーキーガット症候群</a:t>
            </a:r>
            <a:endParaRPr kumimoji="1" lang="en-US" altLang="ja-JP" dirty="0"/>
          </a:p>
          <a:p>
            <a:r>
              <a:rPr kumimoji="1" lang="ja-JP" altLang="en-US" dirty="0"/>
              <a:t>炎症</a:t>
            </a:r>
            <a:endParaRPr kumimoji="1" lang="en-US" altLang="ja-JP" dirty="0"/>
          </a:p>
          <a:p>
            <a:r>
              <a:rPr kumimoji="1" lang="ja-JP" altLang="en-US" dirty="0"/>
              <a:t>食物過敏</a:t>
            </a:r>
            <a:endParaRPr kumimoji="1" lang="en-US" altLang="ja-JP" dirty="0"/>
          </a:p>
          <a:p>
            <a:r>
              <a:rPr kumimoji="1" lang="ja-JP" altLang="en-US" dirty="0"/>
              <a:t>グルテンカゼインの消化不良</a:t>
            </a:r>
            <a:endParaRPr kumimoji="1" lang="en-US" altLang="ja-JP" dirty="0"/>
          </a:p>
          <a:p>
            <a:r>
              <a:rPr kumimoji="1" lang="en-US" altLang="ja-JP" dirty="0"/>
              <a:t>→</a:t>
            </a:r>
            <a:r>
              <a:rPr kumimoji="1" lang="ja-JP" altLang="en-US" dirty="0"/>
              <a:t>腸内の炎症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13E80-A768-6D4C-8D64-A35CFC5494C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08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03DF8-F38D-2841-A9C3-C7E09D14E2D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52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68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42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10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96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50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64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60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0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56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24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25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7E7A6-BEBD-E648-9F81-0F292EC96CC1}" type="datetimeFigureOut">
              <a:rPr kumimoji="1" lang="ja-JP" altLang="en-US" smtClean="0"/>
              <a:t>2020/8/20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3395-8C57-EE4C-9E2B-67D0E13769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44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ＭＳ Ｐ明朝"/>
          <a:ea typeface="ＭＳ Ｐ明朝"/>
          <a:cs typeface="ＭＳ Ｐ明朝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ＭＳ Ｐ明朝"/>
          <a:ea typeface="ＭＳ Ｐ明朝"/>
          <a:cs typeface="ＭＳ Ｐ明朝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ＭＳ Ｐ明朝"/>
          <a:ea typeface="ＭＳ Ｐ明朝"/>
          <a:cs typeface="ＭＳ Ｐ明朝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ＭＳ Ｐ明朝"/>
          <a:ea typeface="ＭＳ Ｐ明朝"/>
          <a:cs typeface="ＭＳ Ｐ明朝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ＭＳ Ｐ明朝"/>
          <a:ea typeface="ＭＳ Ｐ明朝"/>
          <a:cs typeface="ＭＳ Ｐ明朝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ＭＳ Ｐ明朝"/>
          <a:ea typeface="ＭＳ Ｐ明朝"/>
          <a:cs typeface="ＭＳ Ｐ明朝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ctrTitle"/>
          </p:nvPr>
        </p:nvSpPr>
        <p:spPr>
          <a:xfrm>
            <a:off x="685800" y="1409182"/>
            <a:ext cx="7772400" cy="229643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発達凸凹アカデミー</a:t>
            </a:r>
            <a:br>
              <a:rPr kumimoji="1" lang="en-US" altLang="ja-JP" dirty="0">
                <a:latin typeface="ＭＳ Ｐ明朝"/>
                <a:ea typeface="ＭＳ Ｐ明朝"/>
                <a:cs typeface="ＭＳ Ｐ明朝"/>
              </a:rPr>
            </a:br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ベーシック</a:t>
            </a:r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講座</a:t>
            </a:r>
            <a:br>
              <a:rPr lang="en-US" altLang="ja-JP" dirty="0">
                <a:latin typeface="ＭＳ Ｐ明朝"/>
                <a:ea typeface="ＭＳ Ｐ明朝"/>
                <a:cs typeface="ＭＳ Ｐ明朝"/>
              </a:rPr>
            </a:br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偏食と食事療法</a:t>
            </a:r>
            <a:endParaRPr kumimoji="1" lang="ja-JP" altLang="en-US" dirty="0">
              <a:latin typeface="ＭＳ Ｐ明朝"/>
              <a:ea typeface="ＭＳ Ｐ明朝"/>
              <a:cs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124148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77239"/>
            <a:ext cx="8229600" cy="952500"/>
          </a:xfrm>
        </p:spPr>
        <p:txBody>
          <a:bodyPr/>
          <a:lstStyle/>
          <a:p>
            <a:pPr algn="l"/>
            <a:r>
              <a:rPr kumimoji="1" lang="ja-JP" altLang="en-US" dirty="0"/>
              <a:t>　食事療法の基本の流れ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8345" y="1780418"/>
            <a:ext cx="8686800" cy="23284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腸に</a:t>
            </a:r>
            <a:r>
              <a:rPr kumimoji="1" lang="ja-JP" altLang="en-US" dirty="0"/>
              <a:t>良くない影響を与えているものを</a:t>
            </a:r>
            <a:r>
              <a:rPr lang="ja-JP" altLang="en-US" dirty="0">
                <a:solidFill>
                  <a:srgbClr val="FF0000"/>
                </a:solidFill>
              </a:rPr>
              <a:t>減らす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　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必要な</a:t>
            </a:r>
            <a:r>
              <a:rPr kumimoji="1" lang="ja-JP" altLang="en-US" dirty="0"/>
              <a:t>栄養素</a:t>
            </a:r>
            <a:r>
              <a:rPr lang="ja-JP" altLang="en-US" dirty="0"/>
              <a:t>を</a:t>
            </a:r>
            <a:r>
              <a:rPr lang="ja-JP" altLang="en-US" dirty="0">
                <a:solidFill>
                  <a:srgbClr val="FF0000"/>
                </a:solidFill>
              </a:rPr>
              <a:t>足す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 descr="unnam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932" y="3246475"/>
            <a:ext cx="2766675" cy="2075006"/>
          </a:xfrm>
          <a:prstGeom prst="rect">
            <a:avLst/>
          </a:prstGeom>
        </p:spPr>
      </p:pic>
      <p:sp>
        <p:nvSpPr>
          <p:cNvPr id="5" name="下矢印 4"/>
          <p:cNvSpPr/>
          <p:nvPr/>
        </p:nvSpPr>
        <p:spPr>
          <a:xfrm>
            <a:off x="3053447" y="2605368"/>
            <a:ext cx="653644" cy="466912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03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9538" y="2198468"/>
            <a:ext cx="5621776" cy="285194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ja-JP" altLang="en-US" sz="3600" dirty="0"/>
              <a:t>・</a:t>
            </a:r>
            <a:r>
              <a:rPr kumimoji="1" lang="ja-JP" altLang="en-US" sz="3600" dirty="0"/>
              <a:t>食品添加物や化学合成物質</a:t>
            </a:r>
            <a:endParaRPr kumimoji="1" lang="en-US" altLang="ja-JP" sz="3600" dirty="0"/>
          </a:p>
          <a:p>
            <a:pPr marL="0" indent="0">
              <a:lnSpc>
                <a:spcPct val="130000"/>
              </a:lnSpc>
              <a:buNone/>
            </a:pPr>
            <a:r>
              <a:rPr lang="ja-JP" altLang="en-US" sz="3600" dirty="0"/>
              <a:t>・人工甘味料</a:t>
            </a:r>
            <a:endParaRPr lang="en-US" altLang="ja-JP" sz="3600" dirty="0"/>
          </a:p>
          <a:p>
            <a:pPr marL="0" indent="0">
              <a:lnSpc>
                <a:spcPct val="130000"/>
              </a:lnSpc>
              <a:buNone/>
            </a:pPr>
            <a:r>
              <a:rPr lang="ja-JP" altLang="en-US" sz="3600" dirty="0"/>
              <a:t>・</a:t>
            </a:r>
            <a:r>
              <a:rPr kumimoji="1" lang="ja-JP" altLang="en-US" sz="3600" dirty="0"/>
              <a:t>特定の食品</a:t>
            </a:r>
            <a:endParaRPr kumimoji="1" lang="en-US" altLang="ja-JP" sz="3600" dirty="0"/>
          </a:p>
          <a:p>
            <a:pPr marL="0" indent="0">
              <a:lnSpc>
                <a:spcPct val="130000"/>
              </a:lnSpc>
              <a:buNone/>
            </a:pPr>
            <a:r>
              <a:rPr kumimoji="1" lang="ja-JP" altLang="en-US" sz="3600" dirty="0"/>
              <a:t>（グルテンなど）</a:t>
            </a:r>
            <a:endParaRPr kumimoji="1" lang="en-US" altLang="ja-JP" sz="3600" dirty="0"/>
          </a:p>
          <a:p>
            <a:pPr marL="0" indent="0">
              <a:lnSpc>
                <a:spcPct val="130000"/>
              </a:lnSpc>
              <a:buNone/>
            </a:pPr>
            <a:r>
              <a:rPr lang="ja-JP" altLang="ja-JP" sz="3600" dirty="0"/>
              <a:t>　</a:t>
            </a:r>
            <a:r>
              <a:rPr lang="ja-JP" altLang="en-US" sz="3600" dirty="0"/>
              <a:t>　　</a:t>
            </a:r>
            <a:endParaRPr kumimoji="1" lang="ja-JP" altLang="en-US" sz="3600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" y="367242"/>
            <a:ext cx="9803133" cy="9525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/>
              <a:t>　</a:t>
            </a:r>
            <a:r>
              <a:rPr lang="en-US" altLang="ja-JP" sz="3200" dirty="0"/>
              <a:t>◎</a:t>
            </a:r>
            <a:r>
              <a:rPr lang="ja-JP" altLang="en-US" sz="3200" dirty="0"/>
              <a:t> 腸に</a:t>
            </a:r>
            <a:r>
              <a:rPr kumimoji="1" lang="ja-JP" altLang="en-US" sz="3200" dirty="0"/>
              <a:t>良くない影響を与えているものとは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81318" y="2214327"/>
            <a:ext cx="329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ＭＳ Ｐ明朝"/>
                <a:ea typeface="ＭＳ Ｐ明朝"/>
                <a:cs typeface="ＭＳ Ｐ明朝"/>
              </a:rPr>
              <a:t>→</a:t>
            </a:r>
            <a:r>
              <a:rPr kumimoji="1" lang="ja-JP" altLang="en-US" sz="2800" dirty="0">
                <a:latin typeface="ＭＳ Ｐ明朝"/>
                <a:ea typeface="ＭＳ Ｐ明朝"/>
                <a:cs typeface="ＭＳ Ｐ明朝"/>
              </a:rPr>
              <a:t>原材料を確認する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83543" y="2767989"/>
            <a:ext cx="348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ＭＳ Ｐ明朝"/>
                <a:ea typeface="ＭＳ Ｐ明朝"/>
                <a:cs typeface="ＭＳ Ｐ明朝"/>
              </a:rPr>
              <a:t>→</a:t>
            </a:r>
            <a:r>
              <a:rPr lang="ja-JP" altLang="en-US" sz="2800" dirty="0">
                <a:latin typeface="ＭＳ Ｐ明朝"/>
                <a:ea typeface="ＭＳ Ｐ明朝"/>
                <a:cs typeface="ＭＳ Ｐ明朝"/>
              </a:rPr>
              <a:t>果糖ブドウ糖液など</a:t>
            </a:r>
            <a:endParaRPr kumimoji="1" lang="ja-JP" altLang="en-US" sz="2800" dirty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57071" y="3291209"/>
            <a:ext cx="491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ＭＳ Ｐ明朝"/>
                <a:ea typeface="ＭＳ Ｐ明朝"/>
                <a:cs typeface="ＭＳ Ｐ明朝"/>
              </a:rPr>
              <a:t>→</a:t>
            </a:r>
            <a:r>
              <a:rPr kumimoji="1" lang="ja-JP" altLang="en-US" sz="2800" dirty="0">
                <a:latin typeface="ＭＳ Ｐ明朝"/>
                <a:ea typeface="ＭＳ Ｐ明朝"/>
                <a:cs typeface="ＭＳ Ｐ明朝"/>
              </a:rPr>
              <a:t>グルテン、カゼイン、糖質など</a:t>
            </a:r>
          </a:p>
        </p:txBody>
      </p:sp>
    </p:spTree>
    <p:extLst>
      <p:ext uri="{BB962C8B-B14F-4D97-AF65-F5344CB8AC3E}">
        <p14:creationId xmlns:p14="http://schemas.microsoft.com/office/powerpoint/2010/main" val="15231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9749" y="323151"/>
            <a:ext cx="3431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ＭＳ Ｐ明朝"/>
                <a:ea typeface="ＭＳ Ｐ明朝"/>
                <a:cs typeface="ＭＳ Ｐ明朝"/>
              </a:rPr>
              <a:t>・ </a:t>
            </a:r>
            <a:r>
              <a:rPr kumimoji="1" lang="ja-JP" altLang="en-US" sz="4400" dirty="0">
                <a:latin typeface="ＭＳ Ｐ明朝"/>
                <a:ea typeface="ＭＳ Ｐ明朝"/>
                <a:cs typeface="ＭＳ Ｐ明朝"/>
              </a:rPr>
              <a:t>特定の食品</a:t>
            </a:r>
            <a:endParaRPr kumimoji="1" lang="en-US" altLang="ja-JP" sz="4400" dirty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1227" y="1443510"/>
            <a:ext cx="8782773" cy="2390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endParaRPr kumimoji="1" lang="en-US" altLang="ja-JP" sz="2400" dirty="0">
              <a:latin typeface="ＭＳ Ｐ明朝"/>
              <a:ea typeface="ＭＳ Ｐ明朝"/>
              <a:cs typeface="ＭＳ Ｐ明朝"/>
            </a:endParaRPr>
          </a:p>
          <a:p>
            <a:pPr>
              <a:lnSpc>
                <a:spcPct val="140000"/>
              </a:lnSpc>
            </a:pPr>
            <a:r>
              <a:rPr kumimoji="1" lang="ja-JP" altLang="en-US" sz="2800" dirty="0">
                <a:latin typeface="ＭＳ Ｐ明朝"/>
                <a:ea typeface="ＭＳ Ｐ明朝"/>
                <a:cs typeface="ＭＳ Ｐ明朝"/>
              </a:rPr>
              <a:t>グルテン　</a:t>
            </a:r>
            <a:r>
              <a:rPr kumimoji="1" lang="en-US" altLang="ja-JP" sz="2800" dirty="0">
                <a:latin typeface="ＭＳ Ｐ明朝"/>
                <a:ea typeface="ＭＳ Ｐ明朝"/>
                <a:cs typeface="ＭＳ Ｐ明朝"/>
              </a:rPr>
              <a:t>→</a:t>
            </a:r>
            <a:r>
              <a:rPr kumimoji="1" lang="ja-JP" altLang="en-US" sz="2800" dirty="0">
                <a:latin typeface="ＭＳ Ｐ明朝"/>
                <a:ea typeface="ＭＳ Ｐ明朝"/>
                <a:cs typeface="ＭＳ Ｐ明朝"/>
              </a:rPr>
              <a:t>小麦粉に含まれているたんぱく質</a:t>
            </a:r>
            <a:endParaRPr kumimoji="1" lang="en-US" altLang="ja-JP" sz="2800" dirty="0">
              <a:latin typeface="ＭＳ Ｐ明朝"/>
              <a:ea typeface="ＭＳ Ｐ明朝"/>
              <a:cs typeface="ＭＳ Ｐ明朝"/>
            </a:endParaRPr>
          </a:p>
          <a:p>
            <a:pPr>
              <a:lnSpc>
                <a:spcPct val="140000"/>
              </a:lnSpc>
            </a:pPr>
            <a:r>
              <a:rPr lang="ja-JP" altLang="en-US" sz="2800" dirty="0">
                <a:latin typeface="ＭＳ Ｐ明朝"/>
                <a:ea typeface="ＭＳ Ｐ明朝"/>
                <a:cs typeface="ＭＳ Ｐ明朝"/>
              </a:rPr>
              <a:t>カゼイン　</a:t>
            </a:r>
            <a:r>
              <a:rPr lang="en-US" altLang="ja-JP" sz="2800" dirty="0">
                <a:latin typeface="ＭＳ Ｐ明朝"/>
                <a:ea typeface="ＭＳ Ｐ明朝"/>
                <a:cs typeface="ＭＳ Ｐ明朝"/>
              </a:rPr>
              <a:t>→</a:t>
            </a:r>
            <a:r>
              <a:rPr lang="ja-JP" altLang="en-US" sz="2800" dirty="0">
                <a:latin typeface="ＭＳ Ｐ明朝"/>
                <a:ea typeface="ＭＳ Ｐ明朝"/>
                <a:cs typeface="ＭＳ Ｐ明朝"/>
              </a:rPr>
              <a:t>牛乳、乳製品などに含まれているたんぱく質</a:t>
            </a:r>
            <a:endParaRPr lang="en-US" altLang="ja-JP" sz="2800" dirty="0">
              <a:latin typeface="ＭＳ Ｐ明朝"/>
              <a:ea typeface="ＭＳ Ｐ明朝"/>
              <a:cs typeface="ＭＳ Ｐ明朝"/>
            </a:endParaRPr>
          </a:p>
          <a:p>
            <a:pPr>
              <a:lnSpc>
                <a:spcPct val="140000"/>
              </a:lnSpc>
            </a:pPr>
            <a:r>
              <a:rPr lang="ja-JP" altLang="en-US" sz="2800" dirty="0">
                <a:latin typeface="ＭＳ Ｐ明朝"/>
                <a:ea typeface="ＭＳ Ｐ明朝"/>
                <a:cs typeface="ＭＳ Ｐ明朝"/>
              </a:rPr>
              <a:t>糖質　　　</a:t>
            </a:r>
            <a:r>
              <a:rPr lang="en-US" altLang="ja-JP" sz="2800" dirty="0">
                <a:latin typeface="ＭＳ Ｐ明朝"/>
                <a:ea typeface="ＭＳ Ｐ明朝"/>
                <a:cs typeface="ＭＳ Ｐ明朝"/>
              </a:rPr>
              <a:t>→</a:t>
            </a:r>
            <a:r>
              <a:rPr lang="ja-JP" altLang="en-US" sz="2800" dirty="0">
                <a:latin typeface="ＭＳ Ｐ明朝"/>
                <a:ea typeface="ＭＳ Ｐ明朝"/>
                <a:cs typeface="ＭＳ Ｐ明朝"/>
              </a:rPr>
              <a:t>食品に含まれている糖質、砂糖</a:t>
            </a:r>
            <a:endParaRPr kumimoji="1" lang="ja-JP" altLang="en-US" sz="2800" dirty="0">
              <a:latin typeface="ＭＳ Ｐ明朝"/>
              <a:ea typeface="ＭＳ Ｐ明朝"/>
              <a:cs typeface="ＭＳ Ｐ明朝"/>
            </a:endParaRPr>
          </a:p>
        </p:txBody>
      </p:sp>
      <p:pic>
        <p:nvPicPr>
          <p:cNvPr id="4" name="図 3" descr="4e53bd0132dee2efdfe1018a2a6a1904_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1874" y="285828"/>
            <a:ext cx="2481698" cy="1379800"/>
          </a:xfrm>
          <a:prstGeom prst="rect">
            <a:avLst/>
          </a:prstGeom>
        </p:spPr>
      </p:pic>
      <p:pic>
        <p:nvPicPr>
          <p:cNvPr id="6" name="図 5" descr="2a777e4382a09748f38462c4b5ad4703_sのコピー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352" y="4146429"/>
            <a:ext cx="1516541" cy="1364563"/>
          </a:xfrm>
          <a:prstGeom prst="rect">
            <a:avLst/>
          </a:prstGeom>
        </p:spPr>
      </p:pic>
      <p:pic>
        <p:nvPicPr>
          <p:cNvPr id="7" name="図 6" descr="c14c45a631e34cdfb5db87c17f9b2cb8_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9292" y="3945984"/>
            <a:ext cx="2179410" cy="16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83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3200" dirty="0"/>
              <a:t>◎</a:t>
            </a:r>
            <a:r>
              <a:rPr kumimoji="1" lang="ja-JP" altLang="en-US" sz="3200" dirty="0"/>
              <a:t> 腸に良くない影響を与えている原因とは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6580" y="1724529"/>
            <a:ext cx="5975765" cy="3771636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消化吸収に時間がかかる</a:t>
            </a:r>
            <a:endParaRPr kumimoji="1" lang="en-US" altLang="ja-JP" sz="3600" dirty="0"/>
          </a:p>
          <a:p>
            <a:r>
              <a:rPr lang="ja-JP" altLang="en-US" sz="3600" dirty="0"/>
              <a:t>内臓に負担がかかる</a:t>
            </a:r>
            <a:endParaRPr lang="en-US" altLang="ja-JP" sz="3600" dirty="0"/>
          </a:p>
          <a:p>
            <a:r>
              <a:rPr kumimoji="1" lang="ja-JP" altLang="en-US" sz="3600" dirty="0"/>
              <a:t>依存性がある</a:t>
            </a:r>
            <a:endParaRPr kumimoji="1" lang="en-US" altLang="ja-JP" sz="3600" dirty="0"/>
          </a:p>
          <a:p>
            <a:r>
              <a:rPr kumimoji="1" lang="ja-JP" altLang="en-US" sz="3600" dirty="0"/>
              <a:t>脳に影響がある</a:t>
            </a:r>
          </a:p>
        </p:txBody>
      </p:sp>
    </p:spTree>
    <p:extLst>
      <p:ext uri="{BB962C8B-B14F-4D97-AF65-F5344CB8AC3E}">
        <p14:creationId xmlns:p14="http://schemas.microsoft.com/office/powerpoint/2010/main" val="2115616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4116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/>
              <a:t>　◉</a:t>
            </a:r>
            <a:r>
              <a:rPr lang="ja-JP" altLang="en-US" sz="3600" dirty="0"/>
              <a:t> 必要な栄養素を足す</a:t>
            </a:r>
            <a:endParaRPr kumimoji="1" lang="ja-JP" altLang="en-US" sz="3600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2778029" y="1465976"/>
            <a:ext cx="3175436" cy="3157318"/>
            <a:chOff x="2778029" y="1465976"/>
            <a:chExt cx="3175436" cy="3157318"/>
          </a:xfrm>
        </p:grpSpPr>
        <p:sp>
          <p:nvSpPr>
            <p:cNvPr id="17" name="円/楕円 16"/>
            <p:cNvSpPr/>
            <p:nvPr/>
          </p:nvSpPr>
          <p:spPr>
            <a:xfrm>
              <a:off x="3198341" y="2181516"/>
              <a:ext cx="2289353" cy="2271838"/>
            </a:xfrm>
            <a:prstGeom prst="ellipse">
              <a:avLst/>
            </a:prstGeom>
            <a:ln w="38100" cmpd="sng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740963" y="2974659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HG丸ｺﾞｼｯｸM-PRO"/>
                  <a:ea typeface="HG丸ｺﾞｼｯｸM-PRO"/>
                  <a:cs typeface="HG丸ｺﾞｼｯｸM-PRO"/>
                </a:rPr>
                <a:t>３大栄養素</a:t>
              </a:r>
            </a:p>
          </p:txBody>
        </p:sp>
        <p:grpSp>
          <p:nvGrpSpPr>
            <p:cNvPr id="8" name="図形グループ 7"/>
            <p:cNvGrpSpPr/>
            <p:nvPr/>
          </p:nvGrpSpPr>
          <p:grpSpPr>
            <a:xfrm>
              <a:off x="3645479" y="1465976"/>
              <a:ext cx="1412961" cy="1431079"/>
              <a:chOff x="3645479" y="1465976"/>
              <a:chExt cx="1412961" cy="1431079"/>
            </a:xfrm>
          </p:grpSpPr>
          <p:sp>
            <p:nvSpPr>
              <p:cNvPr id="18" name="円/楕円 17"/>
              <p:cNvSpPr/>
              <p:nvPr/>
            </p:nvSpPr>
            <p:spPr>
              <a:xfrm>
                <a:off x="3645479" y="1465976"/>
                <a:ext cx="1412961" cy="143107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3812971" y="1966547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>
                    <a:latin typeface="HG丸ｺﾞｼｯｸM-PRO"/>
                    <a:ea typeface="HG丸ｺﾞｼｯｸM-PRO"/>
                    <a:cs typeface="HG丸ｺﾞｼｯｸM-PRO"/>
                  </a:rPr>
                  <a:t>炭水化物</a:t>
                </a:r>
              </a:p>
            </p:txBody>
          </p:sp>
        </p:grpSp>
        <p:grpSp>
          <p:nvGrpSpPr>
            <p:cNvPr id="9" name="図形グループ 8"/>
            <p:cNvGrpSpPr/>
            <p:nvPr/>
          </p:nvGrpSpPr>
          <p:grpSpPr>
            <a:xfrm>
              <a:off x="4540504" y="3192215"/>
              <a:ext cx="1412961" cy="1431079"/>
              <a:chOff x="4540504" y="3192215"/>
              <a:chExt cx="1412961" cy="1431079"/>
            </a:xfrm>
          </p:grpSpPr>
          <p:sp>
            <p:nvSpPr>
              <p:cNvPr id="20" name="円/楕円 19"/>
              <p:cNvSpPr/>
              <p:nvPr/>
            </p:nvSpPr>
            <p:spPr>
              <a:xfrm>
                <a:off x="4540504" y="3192215"/>
                <a:ext cx="1412961" cy="1431079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4605059" y="3766747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>
                    <a:latin typeface="HG丸ｺﾞｼｯｸM-PRO"/>
                    <a:ea typeface="HG丸ｺﾞｼｯｸM-PRO"/>
                    <a:cs typeface="HG丸ｺﾞｼｯｸM-PRO"/>
                  </a:rPr>
                  <a:t>たんぱく質</a:t>
                </a:r>
              </a:p>
            </p:txBody>
          </p:sp>
        </p:grpSp>
        <p:grpSp>
          <p:nvGrpSpPr>
            <p:cNvPr id="12" name="図形グループ 11"/>
            <p:cNvGrpSpPr/>
            <p:nvPr/>
          </p:nvGrpSpPr>
          <p:grpSpPr>
            <a:xfrm>
              <a:off x="2778029" y="3192215"/>
              <a:ext cx="1412961" cy="1431079"/>
              <a:chOff x="2778029" y="3192215"/>
              <a:chExt cx="1412961" cy="1431079"/>
            </a:xfrm>
          </p:grpSpPr>
          <p:sp>
            <p:nvSpPr>
              <p:cNvPr id="19" name="円/楕円 18"/>
              <p:cNvSpPr/>
              <p:nvPr/>
            </p:nvSpPr>
            <p:spPr>
              <a:xfrm>
                <a:off x="2778029" y="3192215"/>
                <a:ext cx="1412961" cy="143107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3020883" y="3766747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>
                    <a:latin typeface="HG丸ｺﾞｼｯｸM-PRO"/>
                    <a:ea typeface="HG丸ｺﾞｼｯｸM-PRO"/>
                    <a:cs typeface="HG丸ｺﾞｼｯｸM-PRO"/>
                  </a:rPr>
                  <a:t>脂　質</a:t>
                </a:r>
              </a:p>
            </p:txBody>
          </p:sp>
        </p:grpSp>
      </p:grpSp>
      <p:pic>
        <p:nvPicPr>
          <p:cNvPr id="25" name="図 24" descr="food_eiyou3_tanpakushitsu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514" y="3370799"/>
            <a:ext cx="2144739" cy="1951712"/>
          </a:xfrm>
          <a:prstGeom prst="rect">
            <a:avLst/>
          </a:prstGeom>
        </p:spPr>
      </p:pic>
      <p:grpSp>
        <p:nvGrpSpPr>
          <p:cNvPr id="6" name="図形グループ 5"/>
          <p:cNvGrpSpPr/>
          <p:nvPr/>
        </p:nvGrpSpPr>
        <p:grpSpPr>
          <a:xfrm>
            <a:off x="5658221" y="854919"/>
            <a:ext cx="2460474" cy="1822831"/>
            <a:chOff x="5658221" y="854916"/>
            <a:chExt cx="2460474" cy="1822831"/>
          </a:xfrm>
        </p:grpSpPr>
        <p:pic>
          <p:nvPicPr>
            <p:cNvPr id="14" name="図 13" descr="vegetable_corn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9439" y="854916"/>
              <a:ext cx="1002138" cy="1222119"/>
            </a:xfrm>
            <a:prstGeom prst="rect">
              <a:avLst/>
            </a:prstGeom>
          </p:spPr>
        </p:pic>
        <p:pic>
          <p:nvPicPr>
            <p:cNvPr id="3" name="図 2" descr="food_gohan_hakumai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8221" y="1448467"/>
              <a:ext cx="914400" cy="914400"/>
            </a:xfrm>
            <a:prstGeom prst="rect">
              <a:avLst/>
            </a:prstGeom>
          </p:spPr>
        </p:pic>
        <p:pic>
          <p:nvPicPr>
            <p:cNvPr id="4" name="図 3" descr="vegetable_satsumaimo_brown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60377" y="1966547"/>
              <a:ext cx="711200" cy="711200"/>
            </a:xfrm>
            <a:prstGeom prst="rect">
              <a:avLst/>
            </a:prstGeom>
          </p:spPr>
        </p:pic>
        <p:pic>
          <p:nvPicPr>
            <p:cNvPr id="5" name="図 4" descr="vegetable_maru_dansyaku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5367" y="1286616"/>
              <a:ext cx="541059" cy="541059"/>
            </a:xfrm>
            <a:prstGeom prst="rect">
              <a:avLst/>
            </a:prstGeom>
          </p:spPr>
        </p:pic>
        <p:pic>
          <p:nvPicPr>
            <p:cNvPr id="26" name="図 25" descr="vegetable_maru_dansyaku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833269">
              <a:off x="7577636" y="1834732"/>
              <a:ext cx="541059" cy="541059"/>
            </a:xfrm>
            <a:prstGeom prst="rect">
              <a:avLst/>
            </a:prstGeom>
          </p:spPr>
        </p:pic>
      </p:grpSp>
      <p:pic>
        <p:nvPicPr>
          <p:cNvPr id="7" name="図 6" descr="cooking_coconutoi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51" y="2916631"/>
            <a:ext cx="818897" cy="880534"/>
          </a:xfrm>
          <a:prstGeom prst="rect">
            <a:avLst/>
          </a:prstGeom>
        </p:spPr>
      </p:pic>
      <p:grpSp>
        <p:nvGrpSpPr>
          <p:cNvPr id="29" name="図形グループ 28"/>
          <p:cNvGrpSpPr/>
          <p:nvPr/>
        </p:nvGrpSpPr>
        <p:grpSpPr>
          <a:xfrm>
            <a:off x="1409119" y="2781731"/>
            <a:ext cx="762000" cy="1065734"/>
            <a:chOff x="4377266" y="3199214"/>
            <a:chExt cx="762000" cy="1065734"/>
          </a:xfrm>
        </p:grpSpPr>
        <p:pic>
          <p:nvPicPr>
            <p:cNvPr id="30" name="図 29" descr="cooking_egomaabura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7266" y="3199214"/>
              <a:ext cx="762000" cy="1065734"/>
            </a:xfrm>
            <a:prstGeom prst="rect">
              <a:avLst/>
            </a:prstGeom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4614333" y="3733800"/>
              <a:ext cx="287258" cy="3385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>
                  <a:latin typeface="ＤＦＰ太丸ゴシック体"/>
                  <a:ea typeface="ＤＦＰ太丸ゴシック体"/>
                  <a:cs typeface="ＤＦＰ太丸ゴシック体"/>
                </a:rPr>
                <a:t>米</a:t>
              </a:r>
              <a:endParaRPr kumimoji="1" lang="en-US" altLang="ja-JP" sz="800" dirty="0">
                <a:latin typeface="ＤＦＰ太丸ゴシック体"/>
                <a:ea typeface="ＤＦＰ太丸ゴシック体"/>
                <a:cs typeface="ＤＦＰ太丸ゴシック体"/>
              </a:endParaRPr>
            </a:p>
            <a:p>
              <a:r>
                <a:rPr lang="ja-JP" altLang="en-US" sz="800" dirty="0">
                  <a:latin typeface="ＤＦＰ太丸ゴシック体"/>
                  <a:ea typeface="ＤＦＰ太丸ゴシック体"/>
                  <a:cs typeface="ＤＦＰ太丸ゴシック体"/>
                </a:rPr>
                <a:t>油</a:t>
              </a:r>
              <a:endParaRPr kumimoji="1" lang="ja-JP" altLang="en-US" sz="800" dirty="0">
                <a:latin typeface="ＤＦＰ太丸ゴシック体"/>
                <a:ea typeface="ＤＦＰ太丸ゴシック体"/>
                <a:cs typeface="ＤＦＰ太丸ゴシック体"/>
              </a:endParaRPr>
            </a:p>
          </p:txBody>
        </p:sp>
      </p:grpSp>
      <p:pic>
        <p:nvPicPr>
          <p:cNvPr id="10" name="図 9" descr="fish_sakana_iwashi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8546">
            <a:off x="565774" y="4104941"/>
            <a:ext cx="984215" cy="696824"/>
          </a:xfrm>
          <a:prstGeom prst="rect">
            <a:avLst/>
          </a:prstGeom>
        </p:spPr>
      </p:pic>
      <p:pic>
        <p:nvPicPr>
          <p:cNvPr id="11" name="図 10" descr="sweets_kurumi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906" y="4168011"/>
            <a:ext cx="511555" cy="455284"/>
          </a:xfrm>
          <a:prstGeom prst="rect">
            <a:avLst/>
          </a:prstGeom>
        </p:spPr>
      </p:pic>
      <p:pic>
        <p:nvPicPr>
          <p:cNvPr id="13" name="図 12" descr="food_niku_pack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074" y="4673661"/>
            <a:ext cx="1067381" cy="8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9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01406"/>
              </p:ext>
            </p:extLst>
          </p:nvPr>
        </p:nvGraphicFramePr>
        <p:xfrm>
          <a:off x="262052" y="369347"/>
          <a:ext cx="8640059" cy="515141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6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53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必要な栄養素</a:t>
                      </a:r>
                      <a:r>
                        <a:rPr lang="ja-JP" altLang="ja-JP" sz="1000" dirty="0">
                          <a:effectLst/>
                        </a:rPr>
                        <a:t> 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期待される効果</a:t>
                      </a:r>
                      <a:r>
                        <a:rPr lang="ja-JP" altLang="ja-JP" sz="1000" dirty="0">
                          <a:effectLst/>
                        </a:rPr>
                        <a:t> </a:t>
                      </a:r>
                      <a:endParaRPr kumimoji="1" lang="ja-JP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食材例</a:t>
                      </a:r>
                      <a:r>
                        <a:rPr lang="ja-JP" altLang="ja-JP" sz="1000" dirty="0">
                          <a:effectLst/>
                        </a:rPr>
                        <a:t> </a:t>
                      </a:r>
                      <a:endParaRPr kumimoji="1" lang="ja-JP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248">
                <a:tc rowSpan="2">
                  <a:txBody>
                    <a:bodyPr/>
                    <a:lstStyle/>
                    <a:p>
                      <a:r>
                        <a:rPr kumimoji="1" lang="ja-JP" altLang="en-US" sz="900" dirty="0"/>
                        <a:t>炭水化物</a:t>
                      </a:r>
                    </a:p>
                  </a:txBody>
                  <a:tcPr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ja-JP" sz="900" dirty="0">
                          <a:effectLst/>
                        </a:rPr>
                        <a:t> </a:t>
                      </a:r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糖質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すぐにエネルギーになる　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ご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はん（玄米、分つき米、胚芽米）、</a:t>
                      </a:r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そば、ビーフン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とうもろこし、ひえ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きび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、キヌア、アマランサス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食物繊維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腸のおそうじをする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こんにゃく、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海藻、</a:t>
                      </a:r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寒天、おから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（乾燥）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 rowSpan="2">
                  <a:txBody>
                    <a:bodyPr/>
                    <a:lstStyle/>
                    <a:p>
                      <a:r>
                        <a:rPr kumimoji="1" lang="ja-JP" altLang="en-US" sz="900" dirty="0"/>
                        <a:t>脂肪</a:t>
                      </a:r>
                    </a:p>
                  </a:txBody>
                  <a:tcP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脂質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すぐにエネルギーになる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ホルモン、細胞を作る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オリーブ油、ごま油、米油、菜種油、ココナッツ油などの植物油、牛脂、ラード、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698">
                <a:tc vMerge="1"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solidFill>
                            <a:srgbClr val="FF0000"/>
                          </a:solidFill>
                        </a:rPr>
                        <a:t>オメガ３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脳の働きをスムーズにする</a:t>
                      </a:r>
                      <a:r>
                        <a:rPr lang="ja-JP" altLang="ja-JP" sz="9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くるみ、さば、まぐろ、うなぎ、さんま、えごま油</a:t>
                      </a:r>
                      <a:r>
                        <a:rPr lang="ja-JP" altLang="ja-JP" sz="9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ja-JP" altLang="en-US" sz="900" dirty="0">
                          <a:solidFill>
                            <a:srgbClr val="FF0000"/>
                          </a:solidFill>
                          <a:effectLst/>
                        </a:rPr>
                        <a:t>、エゴマ、亜麻仁油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タンパク質</a:t>
                      </a:r>
                    </a:p>
                  </a:txBody>
                  <a:tcP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タンパク質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エネルギーになる</a:t>
                      </a:r>
                    </a:p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からだをつくる（血、肉、骨）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肉、魚、大豆、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大豆製品（豆腐、生揚げ、納豆、きな粉など）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鶏卵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554">
                <a:tc rowSpan="4">
                  <a:txBody>
                    <a:bodyPr/>
                    <a:lstStyle/>
                    <a:p>
                      <a:endParaRPr kumimoji="1" lang="en-US" altLang="ja-JP" sz="900" dirty="0"/>
                    </a:p>
                    <a:p>
                      <a:endParaRPr kumimoji="1" lang="en-US" altLang="ja-JP" sz="900" dirty="0"/>
                    </a:p>
                    <a:p>
                      <a:r>
                        <a:rPr kumimoji="1" lang="ja-JP" altLang="en-US" sz="900" dirty="0"/>
                        <a:t>ミネラル</a:t>
                      </a:r>
                      <a:endParaRPr kumimoji="1" lang="en-US" altLang="ja-JP" sz="900" dirty="0"/>
                    </a:p>
                  </a:txBody>
                  <a:tcPr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カルシウム</a:t>
                      </a:r>
                      <a:r>
                        <a:rPr lang="ja-JP" altLang="ja-JP" sz="9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骨・歯をつくる</a:t>
                      </a:r>
                      <a:endParaRPr kumimoji="1" lang="en-US" altLang="ja-JP" sz="9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ja-JP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脳の働き</a:t>
                      </a:r>
                      <a:r>
                        <a:rPr kumimoji="1" lang="ja-JP" altLang="en-US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調節</a:t>
                      </a:r>
                      <a:r>
                        <a:rPr lang="ja-JP" altLang="ja-JP" sz="9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altLang="ja-JP" sz="9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r>
                        <a:rPr kumimoji="1" lang="ja-JP" altLang="en-US" sz="900" dirty="0">
                          <a:solidFill>
                            <a:srgbClr val="FF0000"/>
                          </a:solidFill>
                          <a:effectLst/>
                        </a:rPr>
                        <a:t>精神の安定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生揚げ、凍り豆腐、焼き豆腐、がんもどき、油揚げ、ししゃも、イワシ丸干し、しらす干し、さくらえび、しじみ、海藻（ひじきなど）、小松菜、菜の花、水菜、ごま、切り干し大根</a:t>
                      </a:r>
                      <a:r>
                        <a:rPr lang="ja-JP" altLang="ja-JP" sz="9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ja-JP" altLang="en-US" sz="900" dirty="0">
                          <a:solidFill>
                            <a:srgbClr val="FF0000"/>
                          </a:solidFill>
                          <a:effectLst/>
                        </a:rPr>
                        <a:t>、アーモンド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487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マグネシウム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うんちがでやすくなる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lang="en-US" altLang="ja-JP" sz="900" dirty="0">
                        <a:effectLst/>
                      </a:endParaRPr>
                    </a:p>
                    <a:p>
                      <a:r>
                        <a:rPr kumimoji="1" lang="ja-JP" altLang="en-US" sz="900" dirty="0">
                          <a:effectLst/>
                        </a:rPr>
                        <a:t>精神の安定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のり、わかめ、昆布、ひじき、ごま、アーモンド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256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鉄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疲れにくくなる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lang="en-US" altLang="ja-JP" sz="900" dirty="0">
                        <a:effectLst/>
                      </a:endParaRPr>
                    </a:p>
                    <a:p>
                      <a:r>
                        <a:rPr kumimoji="1" lang="ja-JP" altLang="en-US" sz="900" dirty="0">
                          <a:effectLst/>
                        </a:rPr>
                        <a:t>精神の安定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豚レバー、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あさり、しじみ、牛肉、がんもどき、納豆、海藻（ひじき、のり）、煮干し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亜鉛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味覚が正常になる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r>
                        <a:rPr lang="ja-JP" altLang="en-US" sz="900" dirty="0">
                          <a:effectLst/>
                        </a:rPr>
                        <a:t>、精神の安定</a:t>
                      </a:r>
                      <a:endParaRPr kumimoji="1" lang="ja-JP" alt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牡蠣、豚レバー、</a:t>
                      </a:r>
                      <a:r>
                        <a:rPr kumimoji="1" lang="ja-JP" altLang="en-US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牛肉、鶏卵、煮干し、ピュアココア、ごま</a:t>
                      </a:r>
                      <a:endParaRPr kumimoji="1" lang="ja-JP" alt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3920">
                <a:tc rowSpan="3">
                  <a:txBody>
                    <a:bodyPr/>
                    <a:lstStyle/>
                    <a:p>
                      <a:endParaRPr kumimoji="1" lang="en-US" altLang="ja-JP" sz="900" dirty="0"/>
                    </a:p>
                    <a:p>
                      <a:endParaRPr kumimoji="1" lang="en-US" altLang="ja-JP" sz="900" dirty="0"/>
                    </a:p>
                    <a:p>
                      <a:endParaRPr kumimoji="1" lang="en-US" altLang="ja-JP" sz="900" dirty="0"/>
                    </a:p>
                    <a:p>
                      <a:r>
                        <a:rPr kumimoji="1" lang="ja-JP" altLang="en-US" sz="900" dirty="0"/>
                        <a:t>ビタミン</a:t>
                      </a:r>
                    </a:p>
                  </a:txBody>
                  <a:tcP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9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1" lang="en-US" altLang="ja-JP" sz="9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ja-JP" altLang="ja-JP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ビタミン</a:t>
                      </a:r>
                      <a:r>
                        <a:rPr kumimoji="1" lang="en-US" altLang="ja-JP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1" lang="ja-JP" altLang="en-US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群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ja-JP" altLang="en-US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脳や神経の働きを調節する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ja-JP" altLang="en-US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３大栄養素の代謝を助ける</a:t>
                      </a:r>
                      <a:r>
                        <a:rPr lang="ja-JP" altLang="ja-JP" sz="9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ja-JP" altLang="en-US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セロトニンの材料になる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ja-JP" altLang="en-US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造血を促進する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豚肉、うなぎ、アーモンド、レバー、</a:t>
                      </a:r>
                      <a:r>
                        <a:rPr lang="ja-JP" sz="9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レバー</a:t>
                      </a:r>
                      <a:r>
                        <a:rPr lang="ja-JP" altLang="en-US" sz="900" kern="1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Times New Roman"/>
                        </a:rPr>
                        <a:t>、海苔、納豆</a:t>
                      </a:r>
                      <a:endParaRPr lang="ja-JP" sz="900" kern="10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ja-JP" altLang="en-US" sz="900" dirty="0">
                          <a:solidFill>
                            <a:srgbClr val="FF0000"/>
                          </a:solidFill>
                        </a:rPr>
                        <a:t>鶏卵、にんにく、マグロ、カツオ、黒砂糖、鶏ひき肉、しじみ、</a:t>
                      </a: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ja-JP" altLang="ja-JP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いわし、さんま、さば、じゃこ</a:t>
                      </a:r>
                      <a:r>
                        <a:rPr lang="ja-JP" altLang="ja-JP" sz="9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ja-JP" altLang="en-US" sz="900" dirty="0">
                          <a:solidFill>
                            <a:srgbClr val="FF0000"/>
                          </a:solidFill>
                          <a:effectLst/>
                        </a:rPr>
                        <a:t>、緑茶、きな粉、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kumimoji="1" lang="ja-JP" altLang="ja-JP" sz="9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菜の花、枝豆、大豆</a:t>
                      </a:r>
                      <a:r>
                        <a:rPr lang="ja-JP" altLang="ja-JP" sz="9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ビタミン</a:t>
                      </a:r>
                      <a:r>
                        <a:rPr kumimoji="1" lang="en-US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kumimoji="1" lang="en-US" altLang="ja-JP" sz="900" dirty="0">
                        <a:effectLst/>
                      </a:endParaRPr>
                    </a:p>
                  </a:txBody>
                  <a:tcPr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免疫力がつく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kumimoji="1" lang="ja-JP" altLang="en-US" sz="900" dirty="0"/>
                    </a:p>
                  </a:txBody>
                  <a:tcPr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アセロラ、キウイ、菜の花、ブロッコリー</a:t>
                      </a:r>
                      <a:r>
                        <a:rPr lang="ja-JP" altLang="ja-JP" sz="900" dirty="0">
                          <a:effectLst/>
                        </a:rPr>
                        <a:t> </a:t>
                      </a:r>
                      <a:endParaRPr kumimoji="1" lang="ja-JP" altLang="en-US" sz="900" dirty="0"/>
                    </a:p>
                  </a:txBody>
                  <a:tcPr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effectLst/>
                        </a:rPr>
                        <a:t>ビタミン</a:t>
                      </a:r>
                      <a:r>
                        <a:rPr kumimoji="1" lang="en-US" altLang="ja-JP" sz="900" dirty="0">
                          <a:effectLst/>
                        </a:rPr>
                        <a:t>D</a:t>
                      </a:r>
                    </a:p>
                  </a:txBody>
                  <a:tcP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カルシウムの吸収を助ける</a:t>
                      </a:r>
                      <a:endParaRPr kumimoji="1" lang="en-US" altLang="ja-JP" sz="900" dirty="0"/>
                    </a:p>
                    <a:p>
                      <a:r>
                        <a:rPr kumimoji="1" lang="ja-JP" altLang="en-US" sz="900" dirty="0"/>
                        <a:t>成長を促進する</a:t>
                      </a:r>
                    </a:p>
                  </a:txBody>
                  <a:tcP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しらす干し、イワシ丸干し、サケ、きくらげ、煮干し、干ししいたけ</a:t>
                      </a:r>
                      <a:endParaRPr kumimoji="1" lang="en-US" altLang="ja-JP" sz="900" dirty="0"/>
                    </a:p>
                    <a:p>
                      <a:r>
                        <a:rPr kumimoji="1" lang="ja-JP" altLang="en-US" sz="900" dirty="0"/>
                        <a:t>キノコ類</a:t>
                      </a:r>
                    </a:p>
                  </a:txBody>
                  <a:tcP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0" y="2"/>
            <a:ext cx="2557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ＭＳ Ｐ明朝"/>
                <a:ea typeface="ＭＳ Ｐ明朝"/>
                <a:cs typeface="ＭＳ Ｐ明朝"/>
              </a:rPr>
              <a:t>必要な栄養素と期待される効果</a:t>
            </a:r>
          </a:p>
        </p:txBody>
      </p:sp>
    </p:spTree>
    <p:extLst>
      <p:ext uri="{BB962C8B-B14F-4D97-AF65-F5344CB8AC3E}">
        <p14:creationId xmlns:p14="http://schemas.microsoft.com/office/powerpoint/2010/main" val="56708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図形グループ 1"/>
          <p:cNvGrpSpPr/>
          <p:nvPr/>
        </p:nvGrpSpPr>
        <p:grpSpPr>
          <a:xfrm>
            <a:off x="2364880" y="1188883"/>
            <a:ext cx="5966261" cy="4455215"/>
            <a:chOff x="2422408" y="352979"/>
            <a:chExt cx="6507916" cy="5250473"/>
          </a:xfrm>
        </p:grpSpPr>
        <p:pic>
          <p:nvPicPr>
            <p:cNvPr id="3" name="図 2" descr="gohanmisosiru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2408" y="1816807"/>
              <a:ext cx="4350925" cy="3263194"/>
            </a:xfrm>
            <a:prstGeom prst="rect">
              <a:avLst/>
            </a:prstGeom>
          </p:spPr>
        </p:pic>
        <p:cxnSp>
          <p:nvCxnSpPr>
            <p:cNvPr id="8" name="直線矢印コネクタ 7"/>
            <p:cNvCxnSpPr/>
            <p:nvPr/>
          </p:nvCxnSpPr>
          <p:spPr>
            <a:xfrm>
              <a:off x="3704345" y="1393474"/>
              <a:ext cx="0" cy="13581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/>
            <p:cNvCxnSpPr/>
            <p:nvPr/>
          </p:nvCxnSpPr>
          <p:spPr>
            <a:xfrm>
              <a:off x="5373763" y="1393474"/>
              <a:ext cx="0" cy="13758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2487204" y="5168194"/>
              <a:ext cx="5048366" cy="43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ごはん　と　味噌汁（キャベツ・えのき・厚揚げ）</a:t>
              </a:r>
              <a:endParaRPr kumimoji="1" lang="ja-JP" altLang="en-US" dirty="0"/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H="1">
              <a:off x="5790762" y="2169584"/>
              <a:ext cx="1284509" cy="1023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>
              <a:off x="5790760" y="1393474"/>
              <a:ext cx="1284508" cy="12347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4688153" y="352979"/>
              <a:ext cx="1385871" cy="1088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カルシウム</a:t>
              </a:r>
              <a:endParaRPr kumimoji="1" lang="en-US" altLang="ja-JP" dirty="0"/>
            </a:p>
            <a:p>
              <a:pPr algn="ctr"/>
              <a:r>
                <a:rPr lang="ja-JP" altLang="en-US" dirty="0"/>
                <a:t>ビタミン</a:t>
              </a:r>
              <a:r>
                <a:rPr lang="en-US" altLang="ja-JP" dirty="0"/>
                <a:t>B</a:t>
              </a:r>
              <a:r>
                <a:rPr lang="ja-JP" altLang="en-US" dirty="0"/>
                <a:t>群</a:t>
              </a:r>
              <a:endParaRPr lang="en-US" altLang="ja-JP" dirty="0"/>
            </a:p>
            <a:p>
              <a:pPr algn="ctr"/>
              <a:r>
                <a:rPr kumimoji="1" lang="ja-JP" altLang="en-US" dirty="0"/>
                <a:t>鉄</a:t>
              </a: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>
              <a:off x="5999115" y="3404307"/>
              <a:ext cx="1548436" cy="2469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7602728" y="3004921"/>
              <a:ext cx="1327596" cy="761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たんぱく質</a:t>
              </a:r>
              <a:endParaRPr kumimoji="1" lang="en-US" altLang="ja-JP" dirty="0"/>
            </a:p>
            <a:p>
              <a:r>
                <a:rPr lang="ja-JP" altLang="en-US" dirty="0"/>
                <a:t>脂質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080790" y="1138252"/>
              <a:ext cx="1138646" cy="43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ビタミン</a:t>
              </a:r>
              <a:r>
                <a:rPr kumimoji="1" lang="en-US" altLang="ja-JP" dirty="0"/>
                <a:t>C</a:t>
              </a: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179374" y="1949641"/>
              <a:ext cx="1208587" cy="761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ビタミン</a:t>
              </a:r>
              <a:r>
                <a:rPr lang="en-US" altLang="ja-JP" dirty="0"/>
                <a:t>D</a:t>
              </a:r>
            </a:p>
            <a:p>
              <a:r>
                <a:rPr lang="ja-JP" altLang="en-US" dirty="0"/>
                <a:t>食物繊維</a:t>
              </a:r>
              <a:endParaRPr lang="en-US" altLang="ja-JP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122234" y="937030"/>
              <a:ext cx="1208587" cy="4352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炭水化物</a:t>
              </a: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87172" y="100169"/>
            <a:ext cx="8472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ＭＳ Ｐ明朝"/>
                <a:ea typeface="ＭＳ Ｐ明朝"/>
                <a:cs typeface="ＭＳ Ｐ明朝"/>
              </a:rPr>
              <a:t>今日からできること　　</a:t>
            </a:r>
            <a:r>
              <a:rPr lang="ja-JP" altLang="ja-JP" sz="3600" dirty="0">
                <a:latin typeface="ＭＳ Ｐ明朝"/>
                <a:ea typeface="ＭＳ Ｐ明朝"/>
                <a:cs typeface="ＭＳ Ｐ明朝"/>
              </a:rPr>
              <a:t>　</a:t>
            </a:r>
            <a:r>
              <a:rPr lang="ja-JP" altLang="en-US" sz="3600" dirty="0">
                <a:latin typeface="ＭＳ Ｐ明朝"/>
                <a:ea typeface="ＭＳ Ｐ明朝"/>
                <a:cs typeface="ＭＳ Ｐ明朝"/>
              </a:rPr>
              <a:t>　</a:t>
            </a:r>
            <a:r>
              <a:rPr kumimoji="1" lang="ja-JP" altLang="en-US" sz="3600" dirty="0">
                <a:latin typeface="ＭＳ Ｐ明朝"/>
                <a:ea typeface="ＭＳ Ｐ明朝"/>
                <a:cs typeface="ＭＳ Ｐ明朝"/>
              </a:rPr>
              <a:t>ごはんと味噌汁で</a:t>
            </a:r>
            <a:endParaRPr lang="en-US" altLang="ja-JP" sz="3600" dirty="0">
              <a:latin typeface="ＭＳ Ｐ明朝"/>
              <a:ea typeface="ＭＳ Ｐ明朝"/>
              <a:cs typeface="ＭＳ Ｐ明朝"/>
            </a:endParaRPr>
          </a:p>
          <a:p>
            <a:r>
              <a:rPr kumimoji="1" lang="ja-JP" altLang="ja-JP" sz="3600" dirty="0">
                <a:latin typeface="ＭＳ Ｐ明朝"/>
                <a:ea typeface="ＭＳ Ｐ明朝"/>
                <a:cs typeface="ＭＳ Ｐ明朝"/>
              </a:rPr>
              <a:t>　</a:t>
            </a:r>
            <a:r>
              <a:rPr kumimoji="1" lang="ja-JP" altLang="en-US" sz="3600" dirty="0">
                <a:latin typeface="ＭＳ Ｐ明朝"/>
                <a:ea typeface="ＭＳ Ｐ明朝"/>
                <a:cs typeface="ＭＳ Ｐ明朝"/>
              </a:rPr>
              <a:t>　　　　　　　　　　　　　　　　　　栄養を摂ろう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100967" y="2730338"/>
            <a:ext cx="905492" cy="626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30442" y="2483971"/>
            <a:ext cx="127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ビタミン</a:t>
            </a:r>
            <a:r>
              <a:rPr lang="en-US" altLang="ja-JP" dirty="0"/>
              <a:t>B</a:t>
            </a:r>
            <a:r>
              <a:rPr lang="ja-JP" altLang="en-US" dirty="0"/>
              <a:t>群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1949918" y="3696336"/>
            <a:ext cx="1224620" cy="817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256941" y="351167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亜鉛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鉄</a:t>
            </a:r>
          </a:p>
        </p:txBody>
      </p:sp>
    </p:spTree>
    <p:extLst>
      <p:ext uri="{BB962C8B-B14F-4D97-AF65-F5344CB8AC3E}">
        <p14:creationId xmlns:p14="http://schemas.microsoft.com/office/powerpoint/2010/main" val="2428646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88079" y="382390"/>
            <a:ext cx="3446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ＭＳ Ｐ明朝"/>
                <a:ea typeface="ＭＳ Ｐ明朝"/>
                <a:cs typeface="ＭＳ Ｐ明朝"/>
              </a:rPr>
              <a:t>お米の栄養成分表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3511" y="5341518"/>
            <a:ext cx="631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お米の欠点：ビタミン</a:t>
            </a:r>
            <a:r>
              <a:rPr kumimoji="1" lang="en-US" altLang="ja-JP" dirty="0">
                <a:latin typeface="ＭＳ Ｐ明朝"/>
                <a:ea typeface="ＭＳ Ｐ明朝"/>
                <a:cs typeface="ＭＳ Ｐ明朝"/>
              </a:rPr>
              <a:t>A</a:t>
            </a:r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、ビタミン</a:t>
            </a:r>
            <a:r>
              <a:rPr lang="en-US" altLang="ja-JP" dirty="0">
                <a:latin typeface="ＭＳ Ｐ明朝"/>
                <a:ea typeface="ＭＳ Ｐ明朝"/>
                <a:cs typeface="ＭＳ Ｐ明朝"/>
              </a:rPr>
              <a:t>C</a:t>
            </a:r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、ビタミン</a:t>
            </a:r>
            <a:r>
              <a:rPr kumimoji="1" lang="en-US" altLang="ja-JP" dirty="0">
                <a:latin typeface="ＭＳ Ｐ明朝"/>
                <a:ea typeface="ＭＳ Ｐ明朝"/>
                <a:cs typeface="ＭＳ Ｐ明朝"/>
              </a:rPr>
              <a:t>D</a:t>
            </a:r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が含有されていない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8079" y="4972186"/>
            <a:ext cx="649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お米の利点：３大栄養素の他に、ビタミンミネラルが含有されている</a:t>
            </a: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69416"/>
              </p:ext>
            </p:extLst>
          </p:nvPr>
        </p:nvGraphicFramePr>
        <p:xfrm>
          <a:off x="373511" y="1643529"/>
          <a:ext cx="8403982" cy="2233007"/>
        </p:xfrm>
        <a:graphic>
          <a:graphicData uri="http://schemas.openxmlformats.org/drawingml/2006/table">
            <a:tbl>
              <a:tblPr/>
              <a:tblGrid>
                <a:gridCol w="1251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8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88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88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46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88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588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83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5888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5888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186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4279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sz="1000" dirty="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dirty="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dirty="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dirty="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 marL="12375" marR="12375" marT="12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ビ</a:t>
                      </a:r>
                    </a:p>
                  </a:txBody>
                  <a:tcPr marL="12375" marR="12375" marT="123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タ</a:t>
                      </a:r>
                    </a:p>
                  </a:txBody>
                  <a:tcPr marL="12375" marR="12375" marT="123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ミ</a:t>
                      </a:r>
                    </a:p>
                  </a:txBody>
                  <a:tcPr marL="12375" marR="12375" marT="123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ン</a:t>
                      </a:r>
                    </a:p>
                  </a:txBody>
                  <a:tcPr marL="12375" marR="12375" marT="1237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 marL="12375" marR="12375" marT="1237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/>
                    </a:p>
                  </a:txBody>
                  <a:tcPr marL="12375" marR="12375" marT="12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529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可食部１００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g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当たり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エネルギー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たんぱく質</a:t>
                      </a:r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脂質</a:t>
                      </a:r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炭水化物</a:t>
                      </a:r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食物繊維</a:t>
                      </a:r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カリウム</a:t>
                      </a:r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カルシウム</a:t>
                      </a:r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マグネシウム</a:t>
                      </a:r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リン</a:t>
                      </a:r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鉄</a:t>
                      </a:r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亜鉛</a:t>
                      </a:r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E</a:t>
                      </a:r>
                      <a:endParaRPr lang="ja-JP" altLang="en-US" sz="1000" dirty="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B1</a:t>
                      </a:r>
                      <a:endParaRPr lang="ja-JP" altLang="en-US" sz="1000" dirty="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B2</a:t>
                      </a:r>
                      <a:endParaRPr lang="ja-JP" altLang="en-US" sz="1000" dirty="0"/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ナイアシン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B</a:t>
                      </a:r>
                      <a:r>
                        <a:rPr lang="ja-JP" altLang="en-US" sz="1000" dirty="0"/>
                        <a:t>６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葉酸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dirty="0"/>
                        <a:t>パントテン酸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KCAL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μg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/>
                        <a:t>mg</a:t>
                      </a:r>
                      <a:endParaRPr lang="ja-JP" altLang="en-US" sz="1000" dirty="0"/>
                    </a:p>
                  </a:txBody>
                  <a:tcPr marL="12375" marR="12375" marT="123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7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玄米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6.8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2.7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74.3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230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110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290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2.1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1.2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0.41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0.04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0.45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27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1.37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7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半つき米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356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6.5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75.9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64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210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1.6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5.1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0.28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7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七分つき米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359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6.3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76.6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0.9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120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180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0.4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0.24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0.84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7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精白米　うるち米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6.1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0.9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77.6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89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1.4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0.1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2.6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0.12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0.66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7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　　　　 もち米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359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6.4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77.2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97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100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0.12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3.1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0.12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0.66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756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はいが精米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357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6.5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75.8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7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51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150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0.9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1.6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0.9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0.23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0.03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4.2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0.22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</a:t>
                      </a:r>
                    </a:p>
                  </a:txBody>
                  <a:tcPr marL="12375" marR="12375" marT="12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388079" y="3912886"/>
            <a:ext cx="909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玄米ごはん１００</a:t>
            </a:r>
            <a:r>
              <a:rPr kumimoji="1" lang="en-US" altLang="ja-JP" dirty="0">
                <a:latin typeface="ＭＳ Ｐ明朝"/>
                <a:ea typeface="ＭＳ Ｐ明朝"/>
                <a:cs typeface="ＭＳ Ｐ明朝"/>
              </a:rPr>
              <a:t>g</a:t>
            </a:r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中、玄米・半つき米・七分つき米　４７</a:t>
            </a:r>
            <a:r>
              <a:rPr kumimoji="1" lang="en-US" altLang="ja-JP" dirty="0">
                <a:latin typeface="ＭＳ Ｐ明朝"/>
                <a:ea typeface="ＭＳ Ｐ明朝"/>
                <a:cs typeface="ＭＳ Ｐ明朝"/>
              </a:rPr>
              <a:t>g</a:t>
            </a:r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相当量　　</a:t>
            </a:r>
            <a:r>
              <a:rPr kumimoji="1" lang="en-US" altLang="ja-JP" dirty="0">
                <a:latin typeface="ＭＳ Ｐ明朝"/>
                <a:ea typeface="ＭＳ Ｐ明朝"/>
                <a:cs typeface="ＭＳ Ｐ明朝"/>
              </a:rPr>
              <a:t>    </a:t>
            </a:r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３食分　</a:t>
            </a:r>
            <a:r>
              <a:rPr kumimoji="1" lang="en-US" altLang="ja-JP" dirty="0">
                <a:latin typeface="ＭＳ Ｐ明朝"/>
                <a:ea typeface="ＭＳ Ｐ明朝"/>
                <a:cs typeface="ＭＳ Ｐ明朝"/>
              </a:rPr>
              <a:t> </a:t>
            </a:r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お米　　２１１</a:t>
            </a:r>
            <a:r>
              <a:rPr kumimoji="1" lang="en-US" altLang="ja-JP" dirty="0">
                <a:latin typeface="ＭＳ Ｐ明朝"/>
                <a:ea typeface="ＭＳ Ｐ明朝"/>
                <a:cs typeface="ＭＳ Ｐ明朝"/>
              </a:rPr>
              <a:t>g</a:t>
            </a:r>
          </a:p>
          <a:p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精白米ごはん１００</a:t>
            </a:r>
            <a:r>
              <a:rPr lang="en-US" altLang="ja-JP" dirty="0">
                <a:latin typeface="ＭＳ Ｐ明朝"/>
                <a:ea typeface="ＭＳ Ｐ明朝"/>
                <a:cs typeface="ＭＳ Ｐ明朝"/>
              </a:rPr>
              <a:t>g</a:t>
            </a:r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中、精白米５５</a:t>
            </a:r>
            <a:r>
              <a:rPr lang="en-US" altLang="ja-JP" dirty="0">
                <a:latin typeface="ＭＳ Ｐ明朝"/>
                <a:ea typeface="ＭＳ Ｐ明朝"/>
                <a:cs typeface="ＭＳ Ｐ明朝"/>
              </a:rPr>
              <a:t>g</a:t>
            </a:r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相当量　お茶碗１杯１５０</a:t>
            </a:r>
            <a:r>
              <a:rPr lang="en-US" altLang="ja-JP" dirty="0">
                <a:latin typeface="ＭＳ Ｐ明朝"/>
                <a:ea typeface="ＭＳ Ｐ明朝"/>
                <a:cs typeface="ＭＳ Ｐ明朝"/>
              </a:rPr>
              <a:t>g</a:t>
            </a:r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ぐらい　３食分　お米　約２５０</a:t>
            </a:r>
            <a:r>
              <a:rPr lang="en-US" altLang="ja-JP" dirty="0">
                <a:latin typeface="ＭＳ Ｐ明朝"/>
                <a:ea typeface="ＭＳ Ｐ明朝"/>
                <a:cs typeface="ＭＳ Ｐ明朝"/>
              </a:rPr>
              <a:t>g</a:t>
            </a:r>
            <a:endParaRPr kumimoji="1" lang="ja-JP" altLang="en-US" dirty="0">
              <a:latin typeface="ＭＳ Ｐ明朝"/>
              <a:ea typeface="ＭＳ Ｐ明朝"/>
              <a:cs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757368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06" y="535026"/>
            <a:ext cx="6734858" cy="504923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39206" y="14941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ＭＳ Ｐ明朝"/>
                <a:ea typeface="ＭＳ Ｐ明朝"/>
                <a:cs typeface="ＭＳ Ｐ明朝"/>
              </a:rPr>
              <a:t>お米の精米度の違い</a:t>
            </a:r>
          </a:p>
        </p:txBody>
      </p:sp>
    </p:spTree>
    <p:extLst>
      <p:ext uri="{BB962C8B-B14F-4D97-AF65-F5344CB8AC3E}">
        <p14:creationId xmlns:p14="http://schemas.microsoft.com/office/powerpoint/2010/main" val="4232968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0909" y="350465"/>
            <a:ext cx="2519686" cy="482152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400" dirty="0">
                <a:latin typeface="ＭＳ Ｐ明朝"/>
                <a:ea typeface="ＭＳ Ｐ明朝"/>
                <a:cs typeface="ＭＳ Ｐ明朝"/>
              </a:rPr>
              <a:t>出汁の栄養成分表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413452"/>
              </p:ext>
            </p:extLst>
          </p:nvPr>
        </p:nvGraphicFramePr>
        <p:xfrm>
          <a:off x="107504" y="985292"/>
          <a:ext cx="9023093" cy="4133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0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0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72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32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91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61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42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295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29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159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5930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847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/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昆布</a:t>
                      </a:r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カツオ節</a:t>
                      </a:r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さば節</a:t>
                      </a:r>
                      <a:endParaRPr kumimoji="1" lang="en-US" altLang="ja-JP" sz="700" dirty="0"/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あごだし</a:t>
                      </a:r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干しいたけ</a:t>
                      </a:r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煮干</a:t>
                      </a:r>
                    </a:p>
                  </a:txBody>
                  <a:tcPr marT="38100" marB="38100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700" dirty="0"/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昆布</a:t>
                      </a:r>
                      <a:endParaRPr kumimoji="1" lang="en-US" altLang="ja-JP" sz="700" dirty="0"/>
                    </a:p>
                    <a:p>
                      <a:endParaRPr kumimoji="1" lang="ja-JP" altLang="en-US" sz="700" dirty="0"/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カツオ節</a:t>
                      </a:r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さば節</a:t>
                      </a:r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あごだし</a:t>
                      </a:r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干しいたけ</a:t>
                      </a:r>
                    </a:p>
                  </a:txBody>
                  <a:tcPr marT="38100" marB="38100"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/>
                        <a:t>煮干</a:t>
                      </a:r>
                    </a:p>
                  </a:txBody>
                  <a:tcPr marT="38100" marB="38100"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3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エネルギー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kcal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145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356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360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350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182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332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V</a:t>
                      </a: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レチノール当量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/>
                        <a:t>μg</a:t>
                      </a:r>
                      <a:endParaRPr kumimoji="1" lang="ja-JP" altLang="en-US" sz="700" dirty="0"/>
                    </a:p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95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 err="1"/>
                        <a:t>tr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 err="1"/>
                        <a:t>tr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 err="1"/>
                        <a:t>tr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75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たんぱく質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8.2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77.1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73.9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80.0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19.3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64.5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A</a:t>
                      </a: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l-GR" altLang="ja-JP" sz="700" dirty="0"/>
                        <a:t>Β</a:t>
                      </a:r>
                      <a:r>
                        <a:rPr kumimoji="1" lang="ja-JP" altLang="en-US" sz="700" dirty="0"/>
                        <a:t>カロテン当量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/>
                        <a:t>μg</a:t>
                      </a:r>
                      <a:endParaRPr kumimoji="1" lang="ja-JP" altLang="en-US" sz="700" dirty="0"/>
                    </a:p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1100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9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296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脂質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1.2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3.2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5.1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2.2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3.7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6.2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en-US" sz="700" dirty="0"/>
                        <a:t>D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μg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6.0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12.0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3.9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16.8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18.0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34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炭水化物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61.5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0.8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 err="1"/>
                        <a:t>tr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63.4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0.3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E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0.9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1.2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0.9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4.0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0.9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543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ナトリウム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2800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130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370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610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6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1700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ビ</a:t>
                      </a:r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K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μg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90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542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ミ</a:t>
                      </a:r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カリウム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6100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940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1100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1200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2100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1200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B1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0.48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0.55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0.25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0.50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0.10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938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カルシウム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710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28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880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1200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2200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タ</a:t>
                      </a:r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B2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0.37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0.35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0.85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0.32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1.40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0.10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33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ネ</a:t>
                      </a:r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マグネシウム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510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70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140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170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110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230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ナイアシン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1.4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45.0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15.0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16.7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16.8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16.5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リン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200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790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1200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1300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310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1500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ミ</a:t>
                      </a:r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B</a:t>
                      </a:r>
                      <a:r>
                        <a:rPr kumimoji="1" lang="en-US" altLang="en-US" sz="700" dirty="0"/>
                        <a:t>6</a:t>
                      </a:r>
                    </a:p>
                    <a:p>
                      <a:pPr>
                        <a:lnSpc>
                          <a:spcPct val="60000"/>
                        </a:lnSpc>
                      </a:pPr>
                      <a:endParaRPr kumimoji="1" lang="en-US" altLang="ja-JP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0.03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0.53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0.68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0.24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0.45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0.28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975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ラ</a:t>
                      </a:r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鉄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3.9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5.5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7.2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2.2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1.7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18.0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B</a:t>
                      </a:r>
                      <a:r>
                        <a:rPr kumimoji="1" lang="en-US" altLang="en-US" sz="700" dirty="0"/>
                        <a:t>12</a:t>
                      </a:r>
                    </a:p>
                    <a:p>
                      <a:pPr>
                        <a:lnSpc>
                          <a:spcPct val="60000"/>
                        </a:lnSpc>
                      </a:pPr>
                      <a:endParaRPr kumimoji="1" lang="en-US" altLang="ja-JP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/>
                        <a:t>μg</a:t>
                      </a:r>
                      <a:endParaRPr kumimoji="1" lang="ja-JP" altLang="en-US" sz="700" dirty="0"/>
                    </a:p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14.8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6.0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12.9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41.3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975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亜鉛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0.8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2.8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8.4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3.3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2.3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7.2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ン</a:t>
                      </a:r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葉酸</a:t>
                      </a:r>
                      <a:endParaRPr kumimoji="1" lang="en-US" altLang="ja-JP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700" dirty="0"/>
                        <a:t>μg</a:t>
                      </a:r>
                      <a:endParaRPr kumimoji="1" lang="ja-JP" altLang="en-US" sz="700" dirty="0"/>
                    </a:p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260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240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74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278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ル</a:t>
                      </a:r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銅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0.13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0.27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0.43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0.20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0.50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0.39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パントテン酸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0.21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0.82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1.55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0.62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7.93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1.81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7729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マンガン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0.25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0.05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0.10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0.87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ビオチン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μg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9.6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14.9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13.7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36.6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735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ヨウ素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μg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240000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13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42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4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C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25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333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セレン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μg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320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120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4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食物繊維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27.1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41.0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542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クロム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μg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ア</a:t>
                      </a:r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グルタミン酸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2240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26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10000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12000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50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4333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モリブデン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μg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2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3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ミ</a:t>
                      </a:r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イノシン酸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600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-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863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7730"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kumimoji="1" lang="ja-JP" altLang="en-US" sz="700" dirty="0"/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食塩相当量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7.1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0.1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0.9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1.5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4.3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ノ</a:t>
                      </a:r>
                    </a:p>
                  </a:txBody>
                  <a:tcPr marT="38100" marB="3810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ja-JP" altLang="en-US" sz="700" dirty="0"/>
                        <a:t>グアニル酸</a:t>
                      </a: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r>
                        <a:rPr kumimoji="1" lang="en-US" altLang="ja-JP" sz="700" dirty="0"/>
                        <a:t>mg</a:t>
                      </a:r>
                      <a:endParaRPr kumimoji="1" lang="ja-JP" altLang="en-US" sz="70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>
                          <a:solidFill>
                            <a:srgbClr val="FF0000"/>
                          </a:solidFill>
                        </a:rPr>
                        <a:t>156.5</a:t>
                      </a:r>
                      <a:endParaRPr kumimoji="1" lang="ja-JP" altLang="en-US" sz="1050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kumimoji="1" lang="en-US" altLang="ja-JP" sz="1050" dirty="0"/>
                        <a:t>0</a:t>
                      </a:r>
                      <a:endParaRPr kumimoji="1" lang="ja-JP" altLang="en-US" sz="1050" dirty="0"/>
                    </a:p>
                  </a:txBody>
                  <a:tcPr marT="38100" marB="3810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5877" y="5407223"/>
            <a:ext cx="262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ＭＳ Ｐ明朝"/>
                <a:ea typeface="ＭＳ Ｐ明朝"/>
                <a:cs typeface="ＭＳ Ｐ明朝"/>
              </a:rPr>
              <a:t>※</a:t>
            </a:r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食材の栄養成分です。</a:t>
            </a:r>
          </a:p>
        </p:txBody>
      </p:sp>
    </p:spTree>
    <p:extLst>
      <p:ext uri="{BB962C8B-B14F-4D97-AF65-F5344CB8AC3E}">
        <p14:creationId xmlns:p14="http://schemas.microsoft.com/office/powerpoint/2010/main" val="331625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89853"/>
            <a:ext cx="8229600" cy="719163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/>
              <a:t>今日の流れ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5533" y="1306660"/>
            <a:ext cx="7080672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dirty="0"/>
              <a:t>・　</a:t>
            </a:r>
            <a:r>
              <a:rPr lang="ja-JP" altLang="en-US" sz="2800" dirty="0"/>
              <a:t>自己紹介</a:t>
            </a:r>
            <a:r>
              <a:rPr kumimoji="1" lang="ja-JP" altLang="en-US" sz="2800" dirty="0"/>
              <a:t>（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分）</a:t>
            </a:r>
            <a:r>
              <a:rPr lang="ja-JP" altLang="en-US" sz="2800" dirty="0"/>
              <a:t>　</a:t>
            </a:r>
            <a:r>
              <a:rPr lang="ja-JP" altLang="en-US" sz="2800"/>
              <a:t>　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・　食事療法講義</a:t>
            </a:r>
            <a:r>
              <a:rPr lang="en-US" altLang="ja-JP" sz="2800" dirty="0"/>
              <a:t> (60</a:t>
            </a:r>
            <a:r>
              <a:rPr lang="ja-JP" altLang="en-US" sz="2800" dirty="0"/>
              <a:t>分）　　　</a:t>
            </a:r>
            <a:r>
              <a:rPr lang="ja-JP" altLang="en-US" sz="2800"/>
              <a:t>　</a:t>
            </a:r>
            <a:endParaRPr kumimoji="1" lang="en-US" altLang="ja-JP" sz="2800" dirty="0"/>
          </a:p>
          <a:p>
            <a:pPr marL="0" indent="0">
              <a:buNone/>
            </a:pPr>
            <a:r>
              <a:rPr kumimoji="1" lang="ja-JP" altLang="en-US" sz="2800" dirty="0"/>
              <a:t>・　</a:t>
            </a:r>
            <a:r>
              <a:rPr lang="ja-JP" altLang="en-US" sz="2800" dirty="0"/>
              <a:t>休憩</a:t>
            </a:r>
            <a:r>
              <a:rPr kumimoji="1" lang="ja-JP" altLang="en-US" sz="2800" dirty="0"/>
              <a:t> </a:t>
            </a:r>
            <a:r>
              <a:rPr lang="en-US" altLang="en-US" sz="2800" dirty="0"/>
              <a:t>(10</a:t>
            </a:r>
            <a:r>
              <a:rPr lang="ja-JP" altLang="en-US" sz="2800"/>
              <a:t>分</a:t>
            </a:r>
            <a:r>
              <a:rPr kumimoji="1" lang="en-US" altLang="ja-JP" sz="2800" dirty="0"/>
              <a:t>)</a:t>
            </a:r>
          </a:p>
          <a:p>
            <a:pPr marL="0" indent="0">
              <a:buNone/>
            </a:pPr>
            <a:r>
              <a:rPr lang="ja-JP" altLang="en-US" sz="2800" dirty="0"/>
              <a:t>・　偏食講義（</a:t>
            </a:r>
            <a:r>
              <a:rPr lang="en-US" altLang="ja-JP" sz="2800" dirty="0"/>
              <a:t>80</a:t>
            </a:r>
            <a:r>
              <a:rPr lang="ja-JP" altLang="en-US" sz="2800"/>
              <a:t>分）</a:t>
            </a:r>
            <a:endParaRPr lang="en-US" altLang="en-US" sz="2800" dirty="0"/>
          </a:p>
          <a:p>
            <a:pPr marL="0" indent="0">
              <a:buNone/>
            </a:pPr>
            <a:r>
              <a:rPr lang="ja-JP" altLang="en-US" sz="2800" dirty="0"/>
              <a:t>・</a:t>
            </a:r>
            <a:r>
              <a:rPr lang="ja-JP" altLang="en-US" sz="2800"/>
              <a:t>　質疑応答</a:t>
            </a:r>
            <a:r>
              <a:rPr lang="en-US" altLang="ja-JP" sz="2800" dirty="0"/>
              <a:t>              </a:t>
            </a:r>
            <a:r>
              <a:rPr lang="ja-JP" altLang="en-US" sz="2800"/>
              <a:t>          </a:t>
            </a:r>
            <a:r>
              <a:rPr lang="en-US" altLang="ja-JP" sz="2800" dirty="0"/>
              <a:t> </a:t>
            </a:r>
            <a:r>
              <a:rPr lang="ja-JP" altLang="en-US" sz="2800"/>
              <a:t> 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/>
              <a:t>・　アンケート</a:t>
            </a:r>
            <a:r>
              <a:rPr lang="ja-JP" altLang="en-US" sz="2800" dirty="0"/>
              <a:t>記入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sz="2800" dirty="0"/>
          </a:p>
        </p:txBody>
      </p:sp>
      <p:pic>
        <p:nvPicPr>
          <p:cNvPr id="4" name="図 3" descr="c76020b4e3b8f676b6cdbe6e20d1528d_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897" y="4032234"/>
            <a:ext cx="2250917" cy="15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3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12459"/>
              </p:ext>
            </p:extLst>
          </p:nvPr>
        </p:nvGraphicFramePr>
        <p:xfrm>
          <a:off x="370431" y="1192391"/>
          <a:ext cx="8361240" cy="4137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29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3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35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23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39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173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7464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132417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エネルギー</a:t>
                      </a:r>
                    </a:p>
                  </a:txBody>
                  <a:tcP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たんぱく質</a:t>
                      </a:r>
                    </a:p>
                  </a:txBody>
                  <a:tcP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脂質</a:t>
                      </a:r>
                    </a:p>
                  </a:txBody>
                  <a:tcP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炭水化物</a:t>
                      </a:r>
                    </a:p>
                  </a:txBody>
                  <a:tcP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カルシウム</a:t>
                      </a:r>
                    </a:p>
                  </a:txBody>
                  <a:tcP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鉄</a:t>
                      </a:r>
                    </a:p>
                  </a:txBody>
                  <a:tcP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亜鉛</a:t>
                      </a:r>
                    </a:p>
                  </a:txBody>
                  <a:tcPr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ビタミン</a:t>
                      </a:r>
                      <a:r>
                        <a:rPr kumimoji="1" lang="en-US" altLang="ja-JP" sz="1100" dirty="0">
                          <a:latin typeface="ＭＳ Ｐ明朝"/>
                          <a:ea typeface="ＭＳ Ｐ明朝"/>
                          <a:cs typeface="ＭＳ Ｐ明朝"/>
                        </a:rPr>
                        <a:t>B</a:t>
                      </a:r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１</a:t>
                      </a: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ビタミン</a:t>
                      </a:r>
                      <a:r>
                        <a:rPr kumimoji="1" lang="en-US" altLang="ja-JP" sz="1100" dirty="0">
                          <a:latin typeface="ＭＳ Ｐ明朝"/>
                          <a:ea typeface="ＭＳ Ｐ明朝"/>
                          <a:cs typeface="ＭＳ Ｐ明朝"/>
                        </a:rPr>
                        <a:t>B</a:t>
                      </a:r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２</a:t>
                      </a: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ビタミン</a:t>
                      </a:r>
                      <a:r>
                        <a:rPr kumimoji="1" lang="en-US" altLang="ja-JP" sz="1100" dirty="0">
                          <a:latin typeface="ＭＳ Ｐ明朝"/>
                          <a:ea typeface="ＭＳ Ｐ明朝"/>
                          <a:cs typeface="ＭＳ Ｐ明朝"/>
                        </a:rPr>
                        <a:t>B</a:t>
                      </a:r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６</a:t>
                      </a:r>
                    </a:p>
                    <a:p>
                      <a:endParaRPr kumimoji="1" lang="ja-JP" altLang="en-US" sz="11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ＭＳ Ｐ明朝"/>
                          <a:ea typeface="ＭＳ Ｐ明朝"/>
                          <a:cs typeface="ＭＳ Ｐ明朝"/>
                        </a:rPr>
                        <a:t>食塩相当量</a:t>
                      </a: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ＭＳ Ｐ明朝"/>
                          <a:ea typeface="ＭＳ Ｐ明朝"/>
                          <a:cs typeface="ＭＳ Ｐ明朝"/>
                        </a:rPr>
                        <a:t>kcal</a:t>
                      </a:r>
                      <a:endParaRPr kumimoji="1" lang="ja-JP" altLang="en-US" sz="10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ＭＳ Ｐ明朝"/>
                          <a:ea typeface="ＭＳ Ｐ明朝"/>
                          <a:cs typeface="ＭＳ Ｐ明朝"/>
                        </a:rPr>
                        <a:t>g</a:t>
                      </a:r>
                      <a:endParaRPr kumimoji="1" lang="ja-JP" altLang="en-US" sz="10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ＭＳ Ｐ明朝"/>
                          <a:ea typeface="ＭＳ Ｐ明朝"/>
                          <a:cs typeface="ＭＳ Ｐ明朝"/>
                        </a:rPr>
                        <a:t>g</a:t>
                      </a:r>
                      <a:endParaRPr kumimoji="1" lang="ja-JP" altLang="en-US" sz="10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ＭＳ Ｐ明朝"/>
                          <a:ea typeface="ＭＳ Ｐ明朝"/>
                          <a:cs typeface="ＭＳ Ｐ明朝"/>
                        </a:rPr>
                        <a:t>g</a:t>
                      </a:r>
                    </a:p>
                    <a:p>
                      <a:endParaRPr kumimoji="1" lang="en-US" altLang="ja-JP" sz="10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ＭＳ Ｐ明朝"/>
                          <a:ea typeface="ＭＳ Ｐ明朝"/>
                          <a:cs typeface="ＭＳ Ｐ明朝"/>
                        </a:rPr>
                        <a:t>mg</a:t>
                      </a:r>
                      <a:endParaRPr kumimoji="1" lang="ja-JP" altLang="en-US" sz="10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ＭＳ Ｐ明朝"/>
                          <a:ea typeface="ＭＳ Ｐ明朝"/>
                          <a:cs typeface="ＭＳ Ｐ明朝"/>
                        </a:rPr>
                        <a:t>mg</a:t>
                      </a: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明朝"/>
                          <a:ea typeface="ＭＳ Ｐ明朝"/>
                          <a:cs typeface="ＭＳ Ｐ明朝"/>
                        </a:rPr>
                        <a:t>mg</a:t>
                      </a:r>
                    </a:p>
                    <a:p>
                      <a:endParaRPr kumimoji="1" lang="en-US" altLang="ja-JP" sz="10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ＭＳ Ｐ明朝"/>
                          <a:ea typeface="ＭＳ Ｐ明朝"/>
                          <a:cs typeface="ＭＳ Ｐ明朝"/>
                        </a:rPr>
                        <a:t>mg</a:t>
                      </a:r>
                      <a:endParaRPr kumimoji="1" lang="ja-JP" altLang="en-US" sz="10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latin typeface="ＭＳ Ｐ明朝"/>
                          <a:ea typeface="ＭＳ Ｐ明朝"/>
                          <a:cs typeface="ＭＳ Ｐ明朝"/>
                        </a:rPr>
                        <a:t>mg</a:t>
                      </a:r>
                      <a:endParaRPr kumimoji="1" lang="ja-JP" altLang="en-US" sz="10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ＭＳ Ｐ明朝"/>
                          <a:ea typeface="ＭＳ Ｐ明朝"/>
                          <a:cs typeface="ＭＳ Ｐ明朝"/>
                        </a:rPr>
                        <a:t>μg</a:t>
                      </a:r>
                      <a:endParaRPr kumimoji="1" lang="ja-JP" altLang="en-US" sz="11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ＭＳ Ｐ明朝"/>
                          <a:ea typeface="ＭＳ Ｐ明朝"/>
                          <a:cs typeface="ＭＳ Ｐ明朝"/>
                        </a:rPr>
                        <a:t>g</a:t>
                      </a:r>
                      <a:endParaRPr kumimoji="1" lang="ja-JP" altLang="en-US" sz="11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952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kumimoji="1" lang="ja-JP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米味噌　甘みそ</a:t>
                      </a:r>
                      <a:endParaRPr kumimoji="1" lang="en-US" altLang="ja-JP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kumimoji="1" lang="ja-JP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　　　　　 淡色白みそ</a:t>
                      </a:r>
                      <a:endParaRPr kumimoji="1" lang="en-US" altLang="ja-JP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            </a:t>
                      </a:r>
                      <a:r>
                        <a:rPr kumimoji="1" lang="ja-JP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赤色辛みそ</a:t>
                      </a:r>
                      <a:endParaRPr kumimoji="1" lang="en-US" altLang="ja-JP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217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192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186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9.7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12.5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13.1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3.0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6.0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5.5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37.9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21.9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21.1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80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100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130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3.4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4.0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4.3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0.9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1.1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1.2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0.05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0.03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0.03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0.10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0.10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0.10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0.04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0.11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0.12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6.1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12.4</a:t>
                      </a:r>
                    </a:p>
                    <a:p>
                      <a:pPr algn="r">
                        <a:lnSpc>
                          <a:spcPct val="150000"/>
                        </a:lnSpc>
                      </a:pPr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13.0</a:t>
                      </a: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kumimoji="1" lang="ja-JP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西京みそ、関西白みそ</a:t>
                      </a:r>
                      <a:endParaRPr kumimoji="1" lang="en-US" altLang="ja-JP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kumimoji="1" lang="ja-JP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信州みそ等</a:t>
                      </a:r>
                      <a:endParaRPr kumimoji="1" lang="en-US" altLang="ja-JP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  <a:p>
                      <a:pPr>
                        <a:lnSpc>
                          <a:spcPct val="140000"/>
                        </a:lnSpc>
                      </a:pPr>
                      <a:r>
                        <a:rPr kumimoji="1" lang="ja-JP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田舎みそ</a:t>
                      </a:r>
                      <a:endParaRPr kumimoji="1" lang="en-US" altLang="ja-JP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麦みそ</a:t>
                      </a:r>
                      <a:endParaRPr kumimoji="1" lang="en-US" altLang="ja-JP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198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9.7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4.3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30.0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80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3.0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0.9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0.04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0.10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0.10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10.7</a:t>
                      </a: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九州みそ</a:t>
                      </a:r>
                      <a:endParaRPr kumimoji="1" lang="en-US" altLang="ja-JP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豆みそ</a:t>
                      </a: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217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17.2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10.5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14.5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150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6.8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2.0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0.04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0.12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  <a:latin typeface="ＭＳ Ｐ明朝"/>
                          <a:ea typeface="ＭＳ Ｐ明朝"/>
                          <a:cs typeface="ＭＳ Ｐ明朝"/>
                        </a:rPr>
                        <a:t>0.13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>
                          <a:latin typeface="ＭＳ Ｐ明朝"/>
                          <a:ea typeface="ＭＳ Ｐ明朝"/>
                          <a:cs typeface="ＭＳ Ｐ明朝"/>
                        </a:rPr>
                        <a:t>10.9</a:t>
                      </a:r>
                      <a:endParaRPr kumimoji="1" lang="ja-JP" altLang="en-US" sz="12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ＭＳ Ｐ明朝"/>
                          <a:ea typeface="ＭＳ Ｐ明朝"/>
                          <a:cs typeface="ＭＳ Ｐ明朝"/>
                        </a:rPr>
                        <a:t>八丁みそ</a:t>
                      </a:r>
                    </a:p>
                  </a:txBody>
                  <a:tcPr>
                    <a:lnL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F497D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81986" y="498919"/>
            <a:ext cx="34147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ＭＳ Ｐ明朝"/>
                <a:ea typeface="ＭＳ Ｐ明朝"/>
                <a:cs typeface="ＭＳ Ｐ明朝"/>
              </a:rPr>
              <a:t>みその栄養成分表</a:t>
            </a:r>
            <a:endParaRPr kumimoji="1" lang="ja-JP" altLang="en-US" sz="3200" dirty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63676" y="5345668"/>
            <a:ext cx="1868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可食部１００あたり</a:t>
            </a:r>
          </a:p>
        </p:txBody>
      </p:sp>
    </p:spTree>
    <p:extLst>
      <p:ext uri="{BB962C8B-B14F-4D97-AF65-F5344CB8AC3E}">
        <p14:creationId xmlns:p14="http://schemas.microsoft.com/office/powerpoint/2010/main" val="118736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839862"/>
            <a:ext cx="8229600" cy="2265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例：７分つきごはん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/>
              <a:t>　キャベツ、えのき、厚揚げの味噌汁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ふりかけ、丼物、混ぜご飯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282222"/>
            <a:ext cx="8229600" cy="216958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/>
              <a:t>＜ワーク１＞</a:t>
            </a:r>
            <a:br>
              <a:rPr kumimoji="1" lang="en-US" altLang="ja-JP" sz="3200" dirty="0"/>
            </a:br>
            <a:r>
              <a:rPr kumimoji="1" lang="ja-JP" altLang="en-US" sz="3200" dirty="0"/>
              <a:t>ごはんと味噌汁の献立（中身）を、「必要な栄養素と期待される効果」を参考に、考えてみましょう。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805172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kanba_kyuukeichu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1236">
            <a:off x="3018151" y="1448101"/>
            <a:ext cx="2706171" cy="225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0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0" y="2262979"/>
            <a:ext cx="7772400" cy="1015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1pPr>
          </a:lstStyle>
          <a:p>
            <a:pPr algn="l"/>
            <a:r>
              <a:rPr lang="ja-JP" altLang="en-US" dirty="0"/>
              <a:t>＜偏食＞</a:t>
            </a:r>
          </a:p>
        </p:txBody>
      </p:sp>
    </p:spTree>
    <p:extLst>
      <p:ext uri="{BB962C8B-B14F-4D97-AF65-F5344CB8AC3E}">
        <p14:creationId xmlns:p14="http://schemas.microsoft.com/office/powerpoint/2010/main" val="3027564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リーフォーム 2"/>
          <p:cNvSpPr/>
          <p:nvPr/>
        </p:nvSpPr>
        <p:spPr>
          <a:xfrm>
            <a:off x="770985" y="852390"/>
            <a:ext cx="7493484" cy="4373349"/>
          </a:xfrm>
          <a:custGeom>
            <a:avLst/>
            <a:gdLst>
              <a:gd name="connsiteX0" fmla="*/ 337393 w 6885899"/>
              <a:gd name="connsiteY0" fmla="*/ 0 h 4049811"/>
              <a:gd name="connsiteX1" fmla="*/ 1024364 w 6885899"/>
              <a:gd name="connsiteY1" fmla="*/ 20819 h 4049811"/>
              <a:gd name="connsiteX2" fmla="*/ 1482345 w 6885899"/>
              <a:gd name="connsiteY2" fmla="*/ 20819 h 4049811"/>
              <a:gd name="connsiteX3" fmla="*/ 2065229 w 6885899"/>
              <a:gd name="connsiteY3" fmla="*/ 0 h 4049811"/>
              <a:gd name="connsiteX4" fmla="*/ 2731383 w 6885899"/>
              <a:gd name="connsiteY4" fmla="*/ 20819 h 4049811"/>
              <a:gd name="connsiteX5" fmla="*/ 3335085 w 6885899"/>
              <a:gd name="connsiteY5" fmla="*/ 41639 h 4049811"/>
              <a:gd name="connsiteX6" fmla="*/ 4001238 w 6885899"/>
              <a:gd name="connsiteY6" fmla="*/ 20819 h 4049811"/>
              <a:gd name="connsiteX7" fmla="*/ 4979651 w 6885899"/>
              <a:gd name="connsiteY7" fmla="*/ 83278 h 4049811"/>
              <a:gd name="connsiteX8" fmla="*/ 5562536 w 6885899"/>
              <a:gd name="connsiteY8" fmla="*/ 249836 h 4049811"/>
              <a:gd name="connsiteX9" fmla="*/ 6166238 w 6885899"/>
              <a:gd name="connsiteY9" fmla="*/ 520491 h 4049811"/>
              <a:gd name="connsiteX10" fmla="*/ 6582584 w 6885899"/>
              <a:gd name="connsiteY10" fmla="*/ 957705 h 4049811"/>
              <a:gd name="connsiteX11" fmla="*/ 6832391 w 6885899"/>
              <a:gd name="connsiteY11" fmla="*/ 1415737 h 4049811"/>
              <a:gd name="connsiteX12" fmla="*/ 6874026 w 6885899"/>
              <a:gd name="connsiteY12" fmla="*/ 1957049 h 4049811"/>
              <a:gd name="connsiteX13" fmla="*/ 6853209 w 6885899"/>
              <a:gd name="connsiteY13" fmla="*/ 2727377 h 4049811"/>
              <a:gd name="connsiteX14" fmla="*/ 6540949 w 6885899"/>
              <a:gd name="connsiteY14" fmla="*/ 3372786 h 4049811"/>
              <a:gd name="connsiteX15" fmla="*/ 5937247 w 6885899"/>
              <a:gd name="connsiteY15" fmla="*/ 3810000 h 4049811"/>
              <a:gd name="connsiteX16" fmla="*/ 5125373 w 6885899"/>
              <a:gd name="connsiteY16" fmla="*/ 3976557 h 4049811"/>
              <a:gd name="connsiteX17" fmla="*/ 4167777 w 6885899"/>
              <a:gd name="connsiteY17" fmla="*/ 4039016 h 4049811"/>
              <a:gd name="connsiteX18" fmla="*/ 3085277 w 6885899"/>
              <a:gd name="connsiteY18" fmla="*/ 4039016 h 4049811"/>
              <a:gd name="connsiteX19" fmla="*/ 1981960 w 6885899"/>
              <a:gd name="connsiteY19" fmla="*/ 4039016 h 4049811"/>
              <a:gd name="connsiteX20" fmla="*/ 1211720 w 6885899"/>
              <a:gd name="connsiteY20" fmla="*/ 4039016 h 4049811"/>
              <a:gd name="connsiteX21" fmla="*/ 628835 w 6885899"/>
              <a:gd name="connsiteY21" fmla="*/ 3893278 h 4049811"/>
              <a:gd name="connsiteX22" fmla="*/ 170855 w 6885899"/>
              <a:gd name="connsiteY22" fmla="*/ 3497705 h 4049811"/>
              <a:gd name="connsiteX23" fmla="*/ 25134 w 6885899"/>
              <a:gd name="connsiteY23" fmla="*/ 3039672 h 4049811"/>
              <a:gd name="connsiteX24" fmla="*/ 25134 w 6885899"/>
              <a:gd name="connsiteY24" fmla="*/ 2290164 h 4049811"/>
              <a:gd name="connsiteX25" fmla="*/ 274941 w 6885899"/>
              <a:gd name="connsiteY25" fmla="*/ 1769672 h 4049811"/>
              <a:gd name="connsiteX26" fmla="*/ 941095 w 6885899"/>
              <a:gd name="connsiteY26" fmla="*/ 1374098 h 4049811"/>
              <a:gd name="connsiteX27" fmla="*/ 1628066 w 6885899"/>
              <a:gd name="connsiteY27" fmla="*/ 1165901 h 4049811"/>
              <a:gd name="connsiteX28" fmla="*/ 2523210 w 6885899"/>
              <a:gd name="connsiteY28" fmla="*/ 1020164 h 4049811"/>
              <a:gd name="connsiteX29" fmla="*/ 3522440 w 6885899"/>
              <a:gd name="connsiteY29" fmla="*/ 1020164 h 4049811"/>
              <a:gd name="connsiteX30" fmla="*/ 4584123 w 6885899"/>
              <a:gd name="connsiteY30" fmla="*/ 1165901 h 4049811"/>
              <a:gd name="connsiteX31" fmla="*/ 5104555 w 6885899"/>
              <a:gd name="connsiteY31" fmla="*/ 1394918 h 4049811"/>
              <a:gd name="connsiteX32" fmla="*/ 5562536 w 6885899"/>
              <a:gd name="connsiteY32" fmla="*/ 1915409 h 4049811"/>
              <a:gd name="connsiteX33" fmla="*/ 5729074 w 6885899"/>
              <a:gd name="connsiteY33" fmla="*/ 2498360 h 4049811"/>
              <a:gd name="connsiteX34" fmla="*/ 5520901 w 6885899"/>
              <a:gd name="connsiteY34" fmla="*/ 2893934 h 4049811"/>
              <a:gd name="connsiteX35" fmla="*/ 4979651 w 6885899"/>
              <a:gd name="connsiteY35" fmla="*/ 3081311 h 4049811"/>
              <a:gd name="connsiteX36" fmla="*/ 4313498 w 6885899"/>
              <a:gd name="connsiteY36" fmla="*/ 3143770 h 4049811"/>
              <a:gd name="connsiteX37" fmla="*/ 3709796 w 6885899"/>
              <a:gd name="connsiteY37" fmla="*/ 3185409 h 4049811"/>
              <a:gd name="connsiteX38" fmla="*/ 3064460 w 6885899"/>
              <a:gd name="connsiteY38" fmla="*/ 3143770 h 4049811"/>
              <a:gd name="connsiteX39" fmla="*/ 2439941 w 6885899"/>
              <a:gd name="connsiteY39" fmla="*/ 3081311 h 4049811"/>
              <a:gd name="connsiteX40" fmla="*/ 1981960 w 6885899"/>
              <a:gd name="connsiteY40" fmla="*/ 2893934 h 4049811"/>
              <a:gd name="connsiteX41" fmla="*/ 1773787 w 6885899"/>
              <a:gd name="connsiteY41" fmla="*/ 2373442 h 4049811"/>
              <a:gd name="connsiteX42" fmla="*/ 2106864 w 6885899"/>
              <a:gd name="connsiteY42" fmla="*/ 1936229 h 4049811"/>
              <a:gd name="connsiteX43" fmla="*/ 2710565 w 6885899"/>
              <a:gd name="connsiteY43" fmla="*/ 1748852 h 4049811"/>
              <a:gd name="connsiteX44" fmla="*/ 3355902 w 6885899"/>
              <a:gd name="connsiteY44" fmla="*/ 1832131 h 4049811"/>
              <a:gd name="connsiteX45" fmla="*/ 3355902 w 6885899"/>
              <a:gd name="connsiteY45" fmla="*/ 1832131 h 4049811"/>
              <a:gd name="connsiteX46" fmla="*/ 3772248 w 6885899"/>
              <a:gd name="connsiteY46" fmla="*/ 2081967 h 4049811"/>
              <a:gd name="connsiteX47" fmla="*/ 3855517 w 6885899"/>
              <a:gd name="connsiteY47" fmla="*/ 2477541 h 4049811"/>
              <a:gd name="connsiteX48" fmla="*/ 3855517 w 6885899"/>
              <a:gd name="connsiteY48" fmla="*/ 2477541 h 404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885899" h="4049811">
                <a:moveTo>
                  <a:pt x="337393" y="0"/>
                </a:moveTo>
                <a:lnTo>
                  <a:pt x="1024364" y="20819"/>
                </a:lnTo>
                <a:cubicBezTo>
                  <a:pt x="1215189" y="24289"/>
                  <a:pt x="1308868" y="24289"/>
                  <a:pt x="1482345" y="20819"/>
                </a:cubicBezTo>
                <a:cubicBezTo>
                  <a:pt x="1655822" y="17349"/>
                  <a:pt x="1857056" y="0"/>
                  <a:pt x="2065229" y="0"/>
                </a:cubicBezTo>
                <a:cubicBezTo>
                  <a:pt x="2273402" y="0"/>
                  <a:pt x="2731383" y="20819"/>
                  <a:pt x="2731383" y="20819"/>
                </a:cubicBezTo>
                <a:cubicBezTo>
                  <a:pt x="2943026" y="27759"/>
                  <a:pt x="3123443" y="41639"/>
                  <a:pt x="3335085" y="41639"/>
                </a:cubicBezTo>
                <a:cubicBezTo>
                  <a:pt x="3546727" y="41639"/>
                  <a:pt x="3727144" y="13879"/>
                  <a:pt x="4001238" y="20819"/>
                </a:cubicBezTo>
                <a:cubicBezTo>
                  <a:pt x="4275332" y="27759"/>
                  <a:pt x="4719435" y="45108"/>
                  <a:pt x="4979651" y="83278"/>
                </a:cubicBezTo>
                <a:cubicBezTo>
                  <a:pt x="5239867" y="121448"/>
                  <a:pt x="5364772" y="176967"/>
                  <a:pt x="5562536" y="249836"/>
                </a:cubicBezTo>
                <a:cubicBezTo>
                  <a:pt x="5760301" y="322705"/>
                  <a:pt x="5996230" y="402513"/>
                  <a:pt x="6166238" y="520491"/>
                </a:cubicBezTo>
                <a:cubicBezTo>
                  <a:pt x="6336246" y="638469"/>
                  <a:pt x="6471559" y="808497"/>
                  <a:pt x="6582584" y="957705"/>
                </a:cubicBezTo>
                <a:cubicBezTo>
                  <a:pt x="6693609" y="1106913"/>
                  <a:pt x="6783817" y="1249180"/>
                  <a:pt x="6832391" y="1415737"/>
                </a:cubicBezTo>
                <a:cubicBezTo>
                  <a:pt x="6880965" y="1582294"/>
                  <a:pt x="6870556" y="1738442"/>
                  <a:pt x="6874026" y="1957049"/>
                </a:cubicBezTo>
                <a:cubicBezTo>
                  <a:pt x="6877496" y="2175656"/>
                  <a:pt x="6908722" y="2491421"/>
                  <a:pt x="6853209" y="2727377"/>
                </a:cubicBezTo>
                <a:cubicBezTo>
                  <a:pt x="6797696" y="2963333"/>
                  <a:pt x="6693609" y="3192349"/>
                  <a:pt x="6540949" y="3372786"/>
                </a:cubicBezTo>
                <a:cubicBezTo>
                  <a:pt x="6388289" y="3553223"/>
                  <a:pt x="6173176" y="3709372"/>
                  <a:pt x="5937247" y="3810000"/>
                </a:cubicBezTo>
                <a:cubicBezTo>
                  <a:pt x="5701318" y="3910628"/>
                  <a:pt x="5420285" y="3938388"/>
                  <a:pt x="5125373" y="3976557"/>
                </a:cubicBezTo>
                <a:cubicBezTo>
                  <a:pt x="4830461" y="4014726"/>
                  <a:pt x="4507793" y="4028606"/>
                  <a:pt x="4167777" y="4039016"/>
                </a:cubicBezTo>
                <a:cubicBezTo>
                  <a:pt x="3827761" y="4049426"/>
                  <a:pt x="3085277" y="4039016"/>
                  <a:pt x="3085277" y="4039016"/>
                </a:cubicBezTo>
                <a:lnTo>
                  <a:pt x="1981960" y="4039016"/>
                </a:lnTo>
                <a:cubicBezTo>
                  <a:pt x="1669701" y="4039016"/>
                  <a:pt x="1437241" y="4063306"/>
                  <a:pt x="1211720" y="4039016"/>
                </a:cubicBezTo>
                <a:cubicBezTo>
                  <a:pt x="986199" y="4014726"/>
                  <a:pt x="802312" y="3983496"/>
                  <a:pt x="628835" y="3893278"/>
                </a:cubicBezTo>
                <a:cubicBezTo>
                  <a:pt x="455358" y="3803060"/>
                  <a:pt x="271472" y="3639973"/>
                  <a:pt x="170855" y="3497705"/>
                </a:cubicBezTo>
                <a:cubicBezTo>
                  <a:pt x="70238" y="3355437"/>
                  <a:pt x="49421" y="3240929"/>
                  <a:pt x="25134" y="3039672"/>
                </a:cubicBezTo>
                <a:cubicBezTo>
                  <a:pt x="847" y="2838415"/>
                  <a:pt x="-16501" y="2501831"/>
                  <a:pt x="25134" y="2290164"/>
                </a:cubicBezTo>
                <a:cubicBezTo>
                  <a:pt x="66768" y="2078497"/>
                  <a:pt x="122281" y="1922350"/>
                  <a:pt x="274941" y="1769672"/>
                </a:cubicBezTo>
                <a:cubicBezTo>
                  <a:pt x="427601" y="1616994"/>
                  <a:pt x="715574" y="1474726"/>
                  <a:pt x="941095" y="1374098"/>
                </a:cubicBezTo>
                <a:cubicBezTo>
                  <a:pt x="1166616" y="1273470"/>
                  <a:pt x="1364380" y="1224890"/>
                  <a:pt x="1628066" y="1165901"/>
                </a:cubicBezTo>
                <a:cubicBezTo>
                  <a:pt x="1891752" y="1106912"/>
                  <a:pt x="2207481" y="1044454"/>
                  <a:pt x="2523210" y="1020164"/>
                </a:cubicBezTo>
                <a:cubicBezTo>
                  <a:pt x="2838939" y="995875"/>
                  <a:pt x="3178955" y="995875"/>
                  <a:pt x="3522440" y="1020164"/>
                </a:cubicBezTo>
                <a:cubicBezTo>
                  <a:pt x="3865925" y="1044453"/>
                  <a:pt x="4320437" y="1103442"/>
                  <a:pt x="4584123" y="1165901"/>
                </a:cubicBezTo>
                <a:cubicBezTo>
                  <a:pt x="4847809" y="1228360"/>
                  <a:pt x="4941486" y="1270000"/>
                  <a:pt x="5104555" y="1394918"/>
                </a:cubicBezTo>
                <a:cubicBezTo>
                  <a:pt x="5267624" y="1519836"/>
                  <a:pt x="5458450" y="1731502"/>
                  <a:pt x="5562536" y="1915409"/>
                </a:cubicBezTo>
                <a:cubicBezTo>
                  <a:pt x="5666623" y="2099316"/>
                  <a:pt x="5736013" y="2335273"/>
                  <a:pt x="5729074" y="2498360"/>
                </a:cubicBezTo>
                <a:cubicBezTo>
                  <a:pt x="5722135" y="2661448"/>
                  <a:pt x="5645805" y="2796776"/>
                  <a:pt x="5520901" y="2893934"/>
                </a:cubicBezTo>
                <a:cubicBezTo>
                  <a:pt x="5395997" y="2991092"/>
                  <a:pt x="5180885" y="3039672"/>
                  <a:pt x="4979651" y="3081311"/>
                </a:cubicBezTo>
                <a:cubicBezTo>
                  <a:pt x="4778417" y="3122950"/>
                  <a:pt x="4525140" y="3126420"/>
                  <a:pt x="4313498" y="3143770"/>
                </a:cubicBezTo>
                <a:cubicBezTo>
                  <a:pt x="4101856" y="3161120"/>
                  <a:pt x="3917969" y="3185409"/>
                  <a:pt x="3709796" y="3185409"/>
                </a:cubicBezTo>
                <a:cubicBezTo>
                  <a:pt x="3501623" y="3185409"/>
                  <a:pt x="3276102" y="3161120"/>
                  <a:pt x="3064460" y="3143770"/>
                </a:cubicBezTo>
                <a:cubicBezTo>
                  <a:pt x="2852818" y="3126420"/>
                  <a:pt x="2620358" y="3122950"/>
                  <a:pt x="2439941" y="3081311"/>
                </a:cubicBezTo>
                <a:cubicBezTo>
                  <a:pt x="2259524" y="3039672"/>
                  <a:pt x="2092986" y="3011912"/>
                  <a:pt x="1981960" y="2893934"/>
                </a:cubicBezTo>
                <a:cubicBezTo>
                  <a:pt x="1870934" y="2775956"/>
                  <a:pt x="1752970" y="2533060"/>
                  <a:pt x="1773787" y="2373442"/>
                </a:cubicBezTo>
                <a:cubicBezTo>
                  <a:pt x="1794604" y="2213825"/>
                  <a:pt x="1950734" y="2040327"/>
                  <a:pt x="2106864" y="1936229"/>
                </a:cubicBezTo>
                <a:cubicBezTo>
                  <a:pt x="2262994" y="1832131"/>
                  <a:pt x="2502392" y="1766202"/>
                  <a:pt x="2710565" y="1748852"/>
                </a:cubicBezTo>
                <a:cubicBezTo>
                  <a:pt x="2918738" y="1731502"/>
                  <a:pt x="3355902" y="1832131"/>
                  <a:pt x="3355902" y="1832131"/>
                </a:cubicBezTo>
                <a:lnTo>
                  <a:pt x="3355902" y="1832131"/>
                </a:lnTo>
                <a:cubicBezTo>
                  <a:pt x="3425293" y="1873770"/>
                  <a:pt x="3688979" y="1974399"/>
                  <a:pt x="3772248" y="2081967"/>
                </a:cubicBezTo>
                <a:cubicBezTo>
                  <a:pt x="3855517" y="2189535"/>
                  <a:pt x="3855517" y="2477541"/>
                  <a:pt x="3855517" y="2477541"/>
                </a:cubicBezTo>
                <a:lnTo>
                  <a:pt x="3855517" y="2477541"/>
                </a:lnTo>
              </a:path>
            </a:pathLst>
          </a:custGeom>
          <a:ln>
            <a:solidFill>
              <a:schemeClr val="bg1">
                <a:lumMod val="95000"/>
              </a:schemeClr>
            </a:solidFill>
          </a:ln>
          <a:effectLst>
            <a:glow rad="596900">
              <a:schemeClr val="bg1">
                <a:lumMod val="85000"/>
                <a:alpha val="2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313784" y="1196715"/>
            <a:ext cx="2133600" cy="1016000"/>
            <a:chOff x="0" y="0"/>
            <a:chExt cx="2133600" cy="1016000"/>
          </a:xfrm>
          <a:solidFill>
            <a:srgbClr val="FFFFFF"/>
          </a:solidFill>
        </p:grpSpPr>
        <p:sp>
          <p:nvSpPr>
            <p:cNvPr id="6" name="円形吹き出し 5"/>
            <p:cNvSpPr/>
            <p:nvPr/>
          </p:nvSpPr>
          <p:spPr>
            <a:xfrm>
              <a:off x="0" y="0"/>
              <a:ext cx="2133600" cy="1016000"/>
            </a:xfrm>
            <a:prstGeom prst="wedgeEllipseCallout">
              <a:avLst>
                <a:gd name="adj1" fmla="val 41218"/>
                <a:gd name="adj2" fmla="val 47057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200" kern="100">
                  <a:effectLst/>
                  <a:ea typeface="ＭＳ 明朝"/>
                  <a:cs typeface="Times New Roman"/>
                </a:rPr>
                <a:t>　　　　　１</a:t>
              </a:r>
            </a:p>
          </p:txBody>
        </p:sp>
        <p:sp>
          <p:nvSpPr>
            <p:cNvPr id="7" name="テキスト 18"/>
            <p:cNvSpPr txBox="1"/>
            <p:nvPr/>
          </p:nvSpPr>
          <p:spPr>
            <a:xfrm>
              <a:off x="457200" y="203200"/>
              <a:ext cx="1483450" cy="635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400" kern="100" dirty="0">
                  <a:effectLst/>
                  <a:ea typeface="ＭＳ 明朝"/>
                  <a:cs typeface="Times New Roman"/>
                </a:rPr>
                <a:t>同じものしか</a:t>
              </a:r>
            </a:p>
            <a:p>
              <a:pPr algn="just">
                <a:spcAft>
                  <a:spcPts val="0"/>
                </a:spcAft>
              </a:pPr>
              <a:r>
                <a:rPr lang="ja-JP" sz="1400" kern="100" dirty="0">
                  <a:effectLst/>
                  <a:ea typeface="ＭＳ 明朝"/>
                  <a:cs typeface="Times New Roman"/>
                </a:rPr>
                <a:t>食べない</a:t>
              </a:r>
              <a:r>
                <a:rPr lang="en-US" altLang="ja-JP" sz="1400" kern="100" dirty="0">
                  <a:effectLst/>
                  <a:ea typeface="ＭＳ 明朝"/>
                  <a:cs typeface="Times New Roman"/>
                </a:rPr>
                <a:t>…</a:t>
              </a:r>
              <a:endParaRPr lang="ja-JP" sz="1400" kern="1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8" name="図形グループ 7"/>
          <p:cNvGrpSpPr/>
          <p:nvPr/>
        </p:nvGrpSpPr>
        <p:grpSpPr>
          <a:xfrm>
            <a:off x="6773294" y="1380865"/>
            <a:ext cx="2122075" cy="977900"/>
            <a:chOff x="0" y="0"/>
            <a:chExt cx="2122075" cy="977900"/>
          </a:xfrm>
        </p:grpSpPr>
        <p:sp>
          <p:nvSpPr>
            <p:cNvPr id="9" name="円形吹き出し 8"/>
            <p:cNvSpPr/>
            <p:nvPr/>
          </p:nvSpPr>
          <p:spPr>
            <a:xfrm>
              <a:off x="0" y="0"/>
              <a:ext cx="1981200" cy="977900"/>
            </a:xfrm>
            <a:prstGeom prst="wedgeEllipseCallout">
              <a:avLst>
                <a:gd name="adj1" fmla="val -15414"/>
                <a:gd name="adj2" fmla="val 71929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>
                  <a:effectLst/>
                  <a:ea typeface="ＭＳ 明朝"/>
                  <a:cs typeface="Times New Roman"/>
                </a:rPr>
                <a:t> </a:t>
              </a:r>
              <a:endParaRPr lang="ja-JP" sz="1200" kern="1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0" name="テキスト 25"/>
            <p:cNvSpPr txBox="1"/>
            <p:nvPr/>
          </p:nvSpPr>
          <p:spPr>
            <a:xfrm>
              <a:off x="124107" y="196850"/>
              <a:ext cx="1997968" cy="63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400" kern="100" dirty="0">
                  <a:effectLst/>
                  <a:ea typeface="ＭＳ 明朝"/>
                  <a:cs typeface="Times New Roman"/>
                </a:rPr>
                <a:t>食事時間に</a:t>
              </a:r>
            </a:p>
            <a:p>
              <a:pPr algn="just">
                <a:spcAft>
                  <a:spcPts val="0"/>
                </a:spcAft>
              </a:pPr>
              <a:r>
                <a:rPr lang="ja-JP" sz="1400" kern="100" dirty="0">
                  <a:effectLst/>
                  <a:ea typeface="ＭＳ 明朝"/>
                  <a:cs typeface="Times New Roman"/>
                </a:rPr>
                <a:t>怒ってばっかり</a:t>
              </a:r>
              <a:r>
                <a:rPr lang="en-US" altLang="ja-JP" sz="1400" kern="100" dirty="0">
                  <a:effectLst/>
                  <a:ea typeface="ＭＳ 明朝"/>
                  <a:cs typeface="Times New Roman"/>
                </a:rPr>
                <a:t>…</a:t>
              </a:r>
              <a:endParaRPr lang="ja-JP" sz="1400" kern="1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11" name="図形グループ 10"/>
          <p:cNvGrpSpPr/>
          <p:nvPr/>
        </p:nvGrpSpPr>
        <p:grpSpPr>
          <a:xfrm>
            <a:off x="5649841" y="4131252"/>
            <a:ext cx="2209800" cy="889000"/>
            <a:chOff x="0" y="0"/>
            <a:chExt cx="2209800" cy="889000"/>
          </a:xfrm>
          <a:solidFill>
            <a:srgbClr val="FFFFFF"/>
          </a:solidFill>
        </p:grpSpPr>
        <p:sp>
          <p:nvSpPr>
            <p:cNvPr id="12" name="円形吹き出し 11"/>
            <p:cNvSpPr/>
            <p:nvPr/>
          </p:nvSpPr>
          <p:spPr>
            <a:xfrm>
              <a:off x="0" y="0"/>
              <a:ext cx="2209800" cy="889000"/>
            </a:xfrm>
            <a:prstGeom prst="wedgeEllipseCallout">
              <a:avLst>
                <a:gd name="adj1" fmla="val 46627"/>
                <a:gd name="adj2" fmla="val 46214"/>
              </a:avLst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>
                  <a:effectLst/>
                  <a:ea typeface="ＭＳ 明朝"/>
                  <a:cs typeface="Times New Roman"/>
                </a:rPr>
                <a:t> </a:t>
              </a:r>
              <a:endParaRPr lang="ja-JP" sz="1200" kern="1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3" name="テキスト 27"/>
            <p:cNvSpPr txBox="1"/>
            <p:nvPr/>
          </p:nvSpPr>
          <p:spPr>
            <a:xfrm>
              <a:off x="223080" y="313341"/>
              <a:ext cx="198672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sz="1400" kern="100" dirty="0">
                  <a:effectLst/>
                  <a:ea typeface="ＭＳ 明朝"/>
                  <a:cs typeface="Times New Roman"/>
                </a:rPr>
                <a:t>学校給食が心配</a:t>
              </a:r>
              <a:r>
                <a:rPr lang="en-US" altLang="ja-JP" sz="1400" kern="100" dirty="0">
                  <a:effectLst/>
                  <a:ea typeface="ＭＳ 明朝"/>
                  <a:cs typeface="Times New Roman"/>
                </a:rPr>
                <a:t>…</a:t>
              </a:r>
              <a:endParaRPr lang="ja-JP" sz="1400" kern="100" dirty="0">
                <a:effectLst/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en-US" sz="1400" kern="100" dirty="0">
                  <a:effectLst/>
                  <a:ea typeface="ＭＳ 明朝"/>
                  <a:cs typeface="Times New Roman"/>
                </a:rPr>
                <a:t> </a:t>
              </a:r>
              <a:endParaRPr lang="ja-JP" sz="1400" kern="100" dirty="0">
                <a:effectLst/>
                <a:ea typeface="ＭＳ 明朝"/>
                <a:cs typeface="Times New Roman"/>
              </a:endParaRPr>
            </a:p>
          </p:txBody>
        </p:sp>
      </p:grpSp>
      <p:grpSp>
        <p:nvGrpSpPr>
          <p:cNvPr id="26" name="図形グループ 25"/>
          <p:cNvGrpSpPr/>
          <p:nvPr/>
        </p:nvGrpSpPr>
        <p:grpSpPr>
          <a:xfrm>
            <a:off x="3295923" y="211628"/>
            <a:ext cx="2867521" cy="1366089"/>
            <a:chOff x="3237607" y="1876482"/>
            <a:chExt cx="2867521" cy="1438218"/>
          </a:xfrm>
        </p:grpSpPr>
        <p:sp>
          <p:nvSpPr>
            <p:cNvPr id="15" name="円形吹き出し 14"/>
            <p:cNvSpPr/>
            <p:nvPr/>
          </p:nvSpPr>
          <p:spPr>
            <a:xfrm>
              <a:off x="3237607" y="1876482"/>
              <a:ext cx="2695323" cy="1438218"/>
            </a:xfrm>
            <a:prstGeom prst="wedgeEllipseCallout">
              <a:avLst>
                <a:gd name="adj1" fmla="val -40832"/>
                <a:gd name="adj2" fmla="val 54822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>
                  <a:effectLst/>
                  <a:ea typeface="ＭＳ 明朝"/>
                  <a:cs typeface="Times New Roman"/>
                </a:rPr>
                <a:t> </a:t>
              </a:r>
              <a:endParaRPr lang="ja-JP" sz="1200" kern="10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6" name="テキスト 21"/>
            <p:cNvSpPr txBox="1"/>
            <p:nvPr/>
          </p:nvSpPr>
          <p:spPr>
            <a:xfrm>
              <a:off x="3518928" y="2166157"/>
              <a:ext cx="2586200" cy="806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spcAft>
                  <a:spcPts val="0"/>
                </a:spcAft>
              </a:pPr>
              <a:r>
                <a:rPr lang="ja-JP" altLang="en-US" sz="1400" kern="100" dirty="0">
                  <a:ea typeface="ＭＳ 明朝"/>
                  <a:cs typeface="Times New Roman"/>
                </a:rPr>
                <a:t>一般的な“好き嫌い”を</a:t>
              </a:r>
              <a:endParaRPr lang="en-US" altLang="ja-JP" sz="1400" kern="100" dirty="0"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ja-JP" altLang="en-US" sz="1400" kern="100" dirty="0">
                  <a:ea typeface="ＭＳ 明朝"/>
                  <a:cs typeface="Times New Roman"/>
                </a:rPr>
                <a:t>改善するための対策が</a:t>
              </a:r>
              <a:endParaRPr lang="en-US" altLang="ja-JP" sz="1400" kern="100" dirty="0">
                <a:ea typeface="ＭＳ 明朝"/>
                <a:cs typeface="Times New Roman"/>
              </a:endParaRPr>
            </a:p>
            <a:p>
              <a:pPr algn="just">
                <a:spcAft>
                  <a:spcPts val="0"/>
                </a:spcAft>
              </a:pPr>
              <a:r>
                <a:rPr lang="ja-JP" altLang="en-US" sz="1400" kern="100" dirty="0">
                  <a:effectLst/>
                  <a:ea typeface="ＭＳ 明朝"/>
                  <a:cs typeface="Times New Roman"/>
                </a:rPr>
                <a:t>うまくいかない</a:t>
              </a:r>
              <a:r>
                <a:rPr lang="en-US" altLang="ja-JP" sz="1400" kern="100" dirty="0">
                  <a:effectLst/>
                  <a:ea typeface="ＭＳ 明朝"/>
                  <a:cs typeface="Times New Roman"/>
                </a:rPr>
                <a:t>…</a:t>
              </a:r>
              <a:endParaRPr lang="ja-JP" sz="1400" kern="100" dirty="0">
                <a:effectLst/>
                <a:ea typeface="ＭＳ 明朝"/>
                <a:cs typeface="Times New Roman"/>
              </a:endParaRPr>
            </a:p>
          </p:txBody>
        </p:sp>
      </p:grpSp>
      <p:sp>
        <p:nvSpPr>
          <p:cNvPr id="18" name="円形吹き出し 17"/>
          <p:cNvSpPr/>
          <p:nvPr/>
        </p:nvSpPr>
        <p:spPr>
          <a:xfrm>
            <a:off x="723008" y="3632200"/>
            <a:ext cx="2514600" cy="1270000"/>
          </a:xfrm>
          <a:prstGeom prst="wedgeEllipseCallout">
            <a:avLst>
              <a:gd name="adj1" fmla="val -36626"/>
              <a:gd name="adj2" fmla="val 59929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kern="100">
                <a:effectLst/>
                <a:ea typeface="ＭＳ 明朝"/>
                <a:cs typeface="Times New Roman"/>
              </a:rPr>
              <a:t> </a:t>
            </a:r>
            <a:endParaRPr lang="ja-JP" sz="1200" kern="100">
              <a:effectLst/>
              <a:ea typeface="ＭＳ 明朝"/>
              <a:cs typeface="Times New Roman"/>
            </a:endParaRPr>
          </a:p>
        </p:txBody>
      </p:sp>
      <p:sp>
        <p:nvSpPr>
          <p:cNvPr id="19" name="テキスト 36"/>
          <p:cNvSpPr txBox="1"/>
          <p:nvPr/>
        </p:nvSpPr>
        <p:spPr>
          <a:xfrm>
            <a:off x="1122534" y="4013200"/>
            <a:ext cx="2115074" cy="889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kern="100" dirty="0">
                <a:ea typeface="ＭＳ 明朝"/>
                <a:cs typeface="Times New Roman"/>
              </a:rPr>
              <a:t>食べられるものが</a:t>
            </a:r>
            <a:endParaRPr lang="en-US" altLang="ja-JP" sz="1600" kern="100" dirty="0"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kern="100" dirty="0">
                <a:effectLst/>
                <a:ea typeface="ＭＳ 明朝"/>
                <a:cs typeface="Times New Roman"/>
              </a:rPr>
              <a:t>極端に少ない</a:t>
            </a:r>
            <a:r>
              <a:rPr lang="en-US" altLang="ja-JP" sz="1600" kern="100" dirty="0">
                <a:effectLst/>
                <a:ea typeface="ＭＳ 明朝"/>
                <a:cs typeface="Times New Roman"/>
              </a:rPr>
              <a:t>…</a:t>
            </a:r>
            <a:endParaRPr lang="ja-JP" sz="1600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77240" y="2576203"/>
            <a:ext cx="2072603" cy="954107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/>
              <a:t>食事の</a:t>
            </a:r>
            <a:endParaRPr kumimoji="1" lang="en-US" altLang="ja-JP" sz="2800" dirty="0"/>
          </a:p>
          <a:p>
            <a:pPr algn="ctr"/>
            <a:r>
              <a:rPr kumimoji="1" lang="ja-JP" altLang="en-US" sz="2800" dirty="0"/>
              <a:t>よくある悩み</a:t>
            </a:r>
          </a:p>
        </p:txBody>
      </p:sp>
    </p:spTree>
    <p:extLst>
      <p:ext uri="{BB962C8B-B14F-4D97-AF65-F5344CB8AC3E}">
        <p14:creationId xmlns:p14="http://schemas.microsoft.com/office/powerpoint/2010/main" val="2039740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6654" y="303864"/>
            <a:ext cx="5907075" cy="952500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u="sng" dirty="0"/>
              <a:t>３つの</a:t>
            </a:r>
            <a:r>
              <a:rPr kumimoji="1" lang="ja-JP" altLang="en-US" sz="3600" u="sng" dirty="0"/>
              <a:t>ポイント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26652" y="1287107"/>
            <a:ext cx="7265630" cy="2102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200" dirty="0"/>
              <a:t>①</a:t>
            </a:r>
            <a:r>
              <a:rPr lang="ja-JP" altLang="en-US" sz="3200" dirty="0"/>
              <a:t>子どもの特性を理解する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dirty="0"/>
              <a:t>②</a:t>
            </a:r>
            <a:r>
              <a:rPr lang="ja-JP" altLang="en-US" sz="3200" dirty="0"/>
              <a:t>原因を知る</a:t>
            </a:r>
            <a:endParaRPr lang="en-US" altLang="ja-JP" sz="3200" dirty="0"/>
          </a:p>
          <a:p>
            <a:pPr marL="0" indent="0">
              <a:buNone/>
            </a:pPr>
            <a:r>
              <a:rPr lang="en-US" altLang="ja-JP" sz="3200" dirty="0"/>
              <a:t>③</a:t>
            </a:r>
            <a:r>
              <a:rPr lang="ja-JP" altLang="en-US" sz="3200" dirty="0"/>
              <a:t>観察する</a:t>
            </a:r>
            <a:endParaRPr kumimoji="1" lang="en-US" altLang="ja-JP" sz="3200" dirty="0"/>
          </a:p>
          <a:p>
            <a:pPr marL="0" indent="0">
              <a:buNone/>
            </a:pPr>
            <a:endParaRPr lang="en-US" altLang="ja-JP" sz="3200" dirty="0"/>
          </a:p>
        </p:txBody>
      </p:sp>
      <p:sp>
        <p:nvSpPr>
          <p:cNvPr id="4" name="下矢印 3"/>
          <p:cNvSpPr/>
          <p:nvPr/>
        </p:nvSpPr>
        <p:spPr>
          <a:xfrm>
            <a:off x="2336800" y="3462866"/>
            <a:ext cx="558800" cy="8297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6652" y="4487337"/>
            <a:ext cx="4592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ＭＳ Ｐ明朝"/>
                <a:ea typeface="ＭＳ Ｐ明朝"/>
                <a:cs typeface="ＭＳ Ｐ明朝"/>
              </a:rPr>
              <a:t>子どもに</a:t>
            </a:r>
            <a:r>
              <a:rPr kumimoji="1" lang="ja-JP" altLang="en-US" sz="3600" dirty="0">
                <a:latin typeface="ＭＳ Ｐ明朝"/>
                <a:ea typeface="ＭＳ Ｐ明朝"/>
                <a:cs typeface="ＭＳ Ｐ明朝"/>
              </a:rPr>
              <a:t>寄り添っていく</a:t>
            </a:r>
          </a:p>
        </p:txBody>
      </p:sp>
      <p:pic>
        <p:nvPicPr>
          <p:cNvPr id="7" name="図 6" descr="camp_oyak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400" y="2491232"/>
            <a:ext cx="1917700" cy="16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46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9729" y="228865"/>
            <a:ext cx="8229600" cy="952500"/>
          </a:xfrm>
        </p:spPr>
        <p:txBody>
          <a:bodyPr/>
          <a:lstStyle/>
          <a:p>
            <a:pPr algn="l"/>
            <a:r>
              <a:rPr kumimoji="1" lang="ja-JP" altLang="en-US" dirty="0"/>
              <a:t>子どもの食べない原因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39729" y="1403684"/>
            <a:ext cx="6961596" cy="52638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食べない原因は、</a:t>
            </a:r>
            <a:r>
              <a:rPr lang="ja-JP" altLang="en-US" dirty="0"/>
              <a:t>ひとりひとり異なる。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1"/>
          </p:nvPr>
        </p:nvSpPr>
        <p:spPr>
          <a:xfrm>
            <a:off x="1142275" y="2105526"/>
            <a:ext cx="6276527" cy="3143250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/>
              <a:t>感覚（味覚、触覚、嗅覚、聴覚、視覚）</a:t>
            </a:r>
            <a:endParaRPr kumimoji="1" lang="en-US" altLang="ja-JP" dirty="0"/>
          </a:p>
          <a:p>
            <a:r>
              <a:rPr lang="ja-JP" altLang="en-US" dirty="0"/>
              <a:t>環境</a:t>
            </a:r>
            <a:endParaRPr lang="en-US" altLang="ja-JP" dirty="0"/>
          </a:p>
          <a:p>
            <a:r>
              <a:rPr kumimoji="1" lang="ja-JP" altLang="en-US" dirty="0"/>
              <a:t>こだわり</a:t>
            </a:r>
            <a:endParaRPr kumimoji="1" lang="en-US" altLang="ja-JP" dirty="0"/>
          </a:p>
          <a:p>
            <a:r>
              <a:rPr lang="ja-JP" altLang="en-US" dirty="0"/>
              <a:t>見通し</a:t>
            </a:r>
            <a:endParaRPr lang="en-US" altLang="ja-JP" dirty="0"/>
          </a:p>
          <a:p>
            <a:r>
              <a:rPr kumimoji="1" lang="ja-JP" altLang="en-US" dirty="0"/>
              <a:t>トラウマ</a:t>
            </a:r>
            <a:endParaRPr kumimoji="1" lang="en-US" altLang="ja-JP" dirty="0"/>
          </a:p>
          <a:p>
            <a:r>
              <a:rPr lang="ja-JP" altLang="en-US" dirty="0"/>
              <a:t>食への意欲</a:t>
            </a:r>
            <a:endParaRPr lang="en-US" altLang="ja-JP" dirty="0"/>
          </a:p>
          <a:p>
            <a:r>
              <a:rPr kumimoji="1" lang="ja-JP" altLang="en-US" dirty="0"/>
              <a:t>筋力</a:t>
            </a:r>
            <a:endParaRPr kumimoji="1" lang="en-US" altLang="ja-JP" dirty="0"/>
          </a:p>
          <a:p>
            <a:r>
              <a:rPr lang="ja-JP" altLang="en-US" dirty="0"/>
              <a:t>体調や気分</a:t>
            </a:r>
            <a:endParaRPr lang="en-US" altLang="ja-JP" dirty="0"/>
          </a:p>
          <a:p>
            <a:r>
              <a:rPr kumimoji="1" lang="ja-JP" altLang="en-US" dirty="0"/>
              <a:t>お腹が空いていない</a:t>
            </a:r>
          </a:p>
        </p:txBody>
      </p:sp>
      <p:pic>
        <p:nvPicPr>
          <p:cNvPr id="7" name="図 6" descr="mazui5_gir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08" y="3358816"/>
            <a:ext cx="1623511" cy="17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16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31291"/>
              </p:ext>
            </p:extLst>
          </p:nvPr>
        </p:nvGraphicFramePr>
        <p:xfrm>
          <a:off x="457200" y="1787025"/>
          <a:ext cx="8229600" cy="371736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45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4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ＭＳ Ｐ明朝"/>
                          <a:ea typeface="ＭＳ Ｐ明朝"/>
                          <a:cs typeface="ＭＳ Ｐ明朝"/>
                        </a:rPr>
                        <a:t>いつ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ＭＳ Ｐ明朝"/>
                          <a:ea typeface="ＭＳ Ｐ明朝"/>
                          <a:cs typeface="ＭＳ Ｐ明朝"/>
                        </a:rPr>
                        <a:t>どこで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ＭＳ Ｐ明朝"/>
                          <a:ea typeface="ＭＳ Ｐ明朝"/>
                          <a:cs typeface="ＭＳ Ｐ明朝"/>
                        </a:rPr>
                        <a:t>食べなかった料理や食材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latin typeface="ＭＳ Ｐ明朝"/>
                          <a:ea typeface="ＭＳ Ｐ明朝"/>
                          <a:cs typeface="ＭＳ Ｐ明朝"/>
                        </a:rPr>
                        <a:t>考えられる原因（複数可）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ea"/>
                          <a:ea typeface="+mj-ea"/>
                          <a:cs typeface="ＭＳ Ｐ明朝"/>
                        </a:rPr>
                        <a:t>卒園後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ea"/>
                          <a:ea typeface="+mj-ea"/>
                          <a:cs typeface="ＭＳ Ｐ明朝"/>
                        </a:rPr>
                        <a:t>ファミリーレストラン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ea"/>
                          <a:ea typeface="+mj-ea"/>
                          <a:cs typeface="ＭＳ Ｐ明朝"/>
                        </a:rPr>
                        <a:t>野菜全部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ea"/>
                          <a:ea typeface="+mj-ea"/>
                          <a:cs typeface="ＭＳ Ｐ明朝"/>
                        </a:rPr>
                        <a:t>環境、体調や気分、視覚、味覚、触覚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371"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371"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371"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371"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800" dirty="0">
                        <a:latin typeface="ＭＳ Ｐ明朝"/>
                        <a:ea typeface="ＭＳ Ｐ明朝"/>
                        <a:cs typeface="ＭＳ Ｐ明朝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414026" y="307761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ＭＳ Ｐ明朝"/>
                <a:ea typeface="ＭＳ Ｐ明朝"/>
                <a:cs typeface="ＭＳ Ｐ明朝"/>
              </a:rPr>
              <a:t>＜ワーク２＞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780276"/>
            <a:ext cx="59458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400" dirty="0">
                <a:latin typeface="ＭＳ Ｐ明朝"/>
                <a:ea typeface="ＭＳ Ｐ明朝"/>
                <a:cs typeface="ＭＳ Ｐ明朝"/>
              </a:rPr>
              <a:t>子どもが食べなかった時のことを思い出して、</a:t>
            </a:r>
            <a:endParaRPr lang="en-US" altLang="ja-JP" sz="2400" dirty="0">
              <a:latin typeface="ＭＳ Ｐ明朝"/>
              <a:ea typeface="ＭＳ Ｐ明朝"/>
              <a:cs typeface="ＭＳ Ｐ明朝"/>
            </a:endParaRPr>
          </a:p>
          <a:p>
            <a:r>
              <a:rPr lang="ja-JP" altLang="ja-JP" sz="2400" dirty="0">
                <a:latin typeface="ＭＳ Ｐ明朝"/>
                <a:ea typeface="ＭＳ Ｐ明朝"/>
                <a:cs typeface="ＭＳ Ｐ明朝"/>
              </a:rPr>
              <a:t>その時の原因となるものを考えてみましょう</a:t>
            </a:r>
            <a:r>
              <a:rPr lang="ja-JP" altLang="en-US" sz="2400" dirty="0">
                <a:latin typeface="ＭＳ Ｐ明朝"/>
                <a:ea typeface="ＭＳ Ｐ明朝"/>
                <a:cs typeface="ＭＳ Ｐ明朝"/>
              </a:rPr>
              <a:t>。</a:t>
            </a:r>
            <a:endParaRPr lang="ja-JP" altLang="ja-JP" sz="2400" dirty="0">
              <a:latin typeface="ＭＳ Ｐ明朝"/>
              <a:ea typeface="ＭＳ Ｐ明朝"/>
              <a:cs typeface="ＭＳ Ｐ明朝"/>
            </a:endParaRPr>
          </a:p>
          <a:p>
            <a:endParaRPr kumimoji="1" lang="ja-JP" altLang="en-US" sz="2400" dirty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365" y="2455597"/>
            <a:ext cx="39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1644606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onigiri_mar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155" y="4039343"/>
            <a:ext cx="988240" cy="926475"/>
          </a:xfrm>
          <a:prstGeom prst="rect">
            <a:avLst/>
          </a:prstGeom>
        </p:spPr>
      </p:pic>
      <p:pic>
        <p:nvPicPr>
          <p:cNvPr id="7" name="図 6" descr="onigiri_tawar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694" y="4055790"/>
            <a:ext cx="1058175" cy="910031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21253" y="341846"/>
            <a:ext cx="4290183" cy="46239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1pPr>
          </a:lstStyle>
          <a:p>
            <a:pPr algn="l"/>
            <a:r>
              <a:rPr lang="ja-JP" altLang="en-US" sz="3600" u="sng" dirty="0"/>
              <a:t>対応の工夫ポイント</a:t>
            </a:r>
            <a:endParaRPr lang="en-US" altLang="ja-JP" sz="3600" u="sng" dirty="0"/>
          </a:p>
          <a:p>
            <a:pPr algn="l"/>
            <a:endParaRPr lang="en-US" altLang="ja-JP" sz="3600" u="sng" dirty="0"/>
          </a:p>
          <a:p>
            <a:pPr algn="l"/>
            <a:r>
              <a:rPr lang="ja-JP" altLang="en-US" sz="2800" dirty="0"/>
              <a:t>・常識にとらわれない</a:t>
            </a:r>
            <a:endParaRPr lang="en-US" altLang="ja-JP" sz="2800" dirty="0"/>
          </a:p>
          <a:p>
            <a:pPr algn="l"/>
            <a:r>
              <a:rPr lang="ja-JP" altLang="en-US" sz="2800" dirty="0"/>
              <a:t>・想像力を使う</a:t>
            </a:r>
            <a:endParaRPr lang="en-US" altLang="ja-JP" sz="2800" dirty="0"/>
          </a:p>
          <a:p>
            <a:pPr algn="l"/>
            <a:r>
              <a:rPr lang="ja-JP" altLang="en-US" sz="2800" dirty="0"/>
              <a:t>・発想を転換する</a:t>
            </a:r>
            <a:endParaRPr lang="en-US" altLang="ja-JP" sz="2800" dirty="0"/>
          </a:p>
          <a:p>
            <a:pPr algn="l"/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r>
              <a:rPr lang="ja-JP" altLang="en-US" sz="2000" dirty="0"/>
              <a:t>発達障害のお子さんの偏食対応は、一般のお子さん向けの対応が当てはまらない場合が多いです。</a:t>
            </a:r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r>
              <a:rPr lang="ja-JP" altLang="en-US" sz="2000" dirty="0"/>
              <a:t>正解はないので、原因から、よく観察して、アイデアを考えていきましょう。</a:t>
            </a:r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endParaRPr lang="ja-JP" altLang="en-US" sz="2800" u="sng" dirty="0"/>
          </a:p>
        </p:txBody>
      </p:sp>
      <p:grpSp>
        <p:nvGrpSpPr>
          <p:cNvPr id="8" name="図形グループ 7"/>
          <p:cNvGrpSpPr/>
          <p:nvPr/>
        </p:nvGrpSpPr>
        <p:grpSpPr>
          <a:xfrm>
            <a:off x="5475110" y="701005"/>
            <a:ext cx="2641600" cy="1447566"/>
            <a:chOff x="4191001" y="1473200"/>
            <a:chExt cx="2641600" cy="1447566"/>
          </a:xfrm>
        </p:grpSpPr>
        <p:sp>
          <p:nvSpPr>
            <p:cNvPr id="9" name="角丸四角形 8"/>
            <p:cNvSpPr/>
            <p:nvPr/>
          </p:nvSpPr>
          <p:spPr>
            <a:xfrm>
              <a:off x="4191001" y="1473200"/>
              <a:ext cx="2641600" cy="1447566"/>
            </a:xfrm>
            <a:prstGeom prst="roundRect">
              <a:avLst>
                <a:gd name="adj" fmla="val 9140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図形グループ 9"/>
            <p:cNvGrpSpPr/>
            <p:nvPr/>
          </p:nvGrpSpPr>
          <p:grpSpPr>
            <a:xfrm>
              <a:off x="4389118" y="1817997"/>
              <a:ext cx="1151466" cy="762000"/>
              <a:chOff x="897467" y="1388533"/>
              <a:chExt cx="1151466" cy="762000"/>
            </a:xfrm>
          </p:grpSpPr>
          <p:sp>
            <p:nvSpPr>
              <p:cNvPr id="18" name="円/楕円 17"/>
              <p:cNvSpPr/>
              <p:nvPr/>
            </p:nvSpPr>
            <p:spPr>
              <a:xfrm>
                <a:off x="897467" y="1388533"/>
                <a:ext cx="1151466" cy="76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1049867" y="1473200"/>
                <a:ext cx="863600" cy="576282"/>
              </a:xfrm>
              <a:custGeom>
                <a:avLst/>
                <a:gdLst>
                  <a:gd name="connsiteX0" fmla="*/ 541866 w 863600"/>
                  <a:gd name="connsiteY0" fmla="*/ 508000 h 576282"/>
                  <a:gd name="connsiteX1" fmla="*/ 457200 w 863600"/>
                  <a:gd name="connsiteY1" fmla="*/ 575733 h 576282"/>
                  <a:gd name="connsiteX2" fmla="*/ 406400 w 863600"/>
                  <a:gd name="connsiteY2" fmla="*/ 541867 h 576282"/>
                  <a:gd name="connsiteX3" fmla="*/ 355600 w 863600"/>
                  <a:gd name="connsiteY3" fmla="*/ 524933 h 576282"/>
                  <a:gd name="connsiteX4" fmla="*/ 304800 w 863600"/>
                  <a:gd name="connsiteY4" fmla="*/ 541867 h 576282"/>
                  <a:gd name="connsiteX5" fmla="*/ 254000 w 863600"/>
                  <a:gd name="connsiteY5" fmla="*/ 524933 h 576282"/>
                  <a:gd name="connsiteX6" fmla="*/ 152400 w 863600"/>
                  <a:gd name="connsiteY6" fmla="*/ 508000 h 576282"/>
                  <a:gd name="connsiteX7" fmla="*/ 101600 w 863600"/>
                  <a:gd name="connsiteY7" fmla="*/ 474133 h 576282"/>
                  <a:gd name="connsiteX8" fmla="*/ 50800 w 863600"/>
                  <a:gd name="connsiteY8" fmla="*/ 457200 h 576282"/>
                  <a:gd name="connsiteX9" fmla="*/ 33866 w 863600"/>
                  <a:gd name="connsiteY9" fmla="*/ 389467 h 576282"/>
                  <a:gd name="connsiteX10" fmla="*/ 0 w 863600"/>
                  <a:gd name="connsiteY10" fmla="*/ 338667 h 576282"/>
                  <a:gd name="connsiteX11" fmla="*/ 50800 w 863600"/>
                  <a:gd name="connsiteY11" fmla="*/ 287867 h 576282"/>
                  <a:gd name="connsiteX12" fmla="*/ 84666 w 863600"/>
                  <a:gd name="connsiteY12" fmla="*/ 203200 h 576282"/>
                  <a:gd name="connsiteX13" fmla="*/ 118533 w 863600"/>
                  <a:gd name="connsiteY13" fmla="*/ 101600 h 576282"/>
                  <a:gd name="connsiteX14" fmla="*/ 220133 w 863600"/>
                  <a:gd name="connsiteY14" fmla="*/ 33867 h 576282"/>
                  <a:gd name="connsiteX15" fmla="*/ 355600 w 863600"/>
                  <a:gd name="connsiteY15" fmla="*/ 0 h 576282"/>
                  <a:gd name="connsiteX16" fmla="*/ 457200 w 863600"/>
                  <a:gd name="connsiteY16" fmla="*/ 0 h 576282"/>
                  <a:gd name="connsiteX17" fmla="*/ 524933 w 863600"/>
                  <a:gd name="connsiteY17" fmla="*/ 16933 h 576282"/>
                  <a:gd name="connsiteX18" fmla="*/ 575733 w 863600"/>
                  <a:gd name="connsiteY18" fmla="*/ 50800 h 576282"/>
                  <a:gd name="connsiteX19" fmla="*/ 626533 w 863600"/>
                  <a:gd name="connsiteY19" fmla="*/ 33867 h 576282"/>
                  <a:gd name="connsiteX20" fmla="*/ 643466 w 863600"/>
                  <a:gd name="connsiteY20" fmla="*/ 84667 h 576282"/>
                  <a:gd name="connsiteX21" fmla="*/ 694266 w 863600"/>
                  <a:gd name="connsiteY21" fmla="*/ 101600 h 576282"/>
                  <a:gd name="connsiteX22" fmla="*/ 762000 w 863600"/>
                  <a:gd name="connsiteY22" fmla="*/ 135467 h 576282"/>
                  <a:gd name="connsiteX23" fmla="*/ 863600 w 863600"/>
                  <a:gd name="connsiteY23" fmla="*/ 203200 h 576282"/>
                  <a:gd name="connsiteX24" fmla="*/ 812800 w 863600"/>
                  <a:gd name="connsiteY24" fmla="*/ 372533 h 576282"/>
                  <a:gd name="connsiteX25" fmla="*/ 778933 w 863600"/>
                  <a:gd name="connsiteY25" fmla="*/ 423333 h 576282"/>
                  <a:gd name="connsiteX26" fmla="*/ 728133 w 863600"/>
                  <a:gd name="connsiteY26" fmla="*/ 457200 h 576282"/>
                  <a:gd name="connsiteX27" fmla="*/ 660400 w 863600"/>
                  <a:gd name="connsiteY27" fmla="*/ 541867 h 576282"/>
                  <a:gd name="connsiteX28" fmla="*/ 558800 w 863600"/>
                  <a:gd name="connsiteY28" fmla="*/ 575733 h 576282"/>
                  <a:gd name="connsiteX29" fmla="*/ 541866 w 863600"/>
                  <a:gd name="connsiteY29" fmla="*/ 508000 h 57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63600" h="576282">
                    <a:moveTo>
                      <a:pt x="541866" y="508000"/>
                    </a:moveTo>
                    <a:cubicBezTo>
                      <a:pt x="524933" y="508000"/>
                      <a:pt x="492263" y="566967"/>
                      <a:pt x="457200" y="575733"/>
                    </a:cubicBezTo>
                    <a:cubicBezTo>
                      <a:pt x="437456" y="580669"/>
                      <a:pt x="424603" y="550968"/>
                      <a:pt x="406400" y="541867"/>
                    </a:cubicBezTo>
                    <a:cubicBezTo>
                      <a:pt x="390435" y="533885"/>
                      <a:pt x="372533" y="530578"/>
                      <a:pt x="355600" y="524933"/>
                    </a:cubicBezTo>
                    <a:cubicBezTo>
                      <a:pt x="338667" y="530578"/>
                      <a:pt x="322649" y="541867"/>
                      <a:pt x="304800" y="541867"/>
                    </a:cubicBezTo>
                    <a:cubicBezTo>
                      <a:pt x="286951" y="541867"/>
                      <a:pt x="271424" y="528805"/>
                      <a:pt x="254000" y="524933"/>
                    </a:cubicBezTo>
                    <a:cubicBezTo>
                      <a:pt x="220484" y="517485"/>
                      <a:pt x="186267" y="513644"/>
                      <a:pt x="152400" y="508000"/>
                    </a:cubicBezTo>
                    <a:cubicBezTo>
                      <a:pt x="135467" y="496711"/>
                      <a:pt x="119803" y="483234"/>
                      <a:pt x="101600" y="474133"/>
                    </a:cubicBezTo>
                    <a:cubicBezTo>
                      <a:pt x="85635" y="466151"/>
                      <a:pt x="61950" y="471138"/>
                      <a:pt x="50800" y="457200"/>
                    </a:cubicBezTo>
                    <a:cubicBezTo>
                      <a:pt x="36262" y="439027"/>
                      <a:pt x="43034" y="410858"/>
                      <a:pt x="33866" y="389467"/>
                    </a:cubicBezTo>
                    <a:cubicBezTo>
                      <a:pt x="25849" y="370761"/>
                      <a:pt x="11289" y="355600"/>
                      <a:pt x="0" y="338667"/>
                    </a:cubicBezTo>
                    <a:cubicBezTo>
                      <a:pt x="16933" y="321734"/>
                      <a:pt x="43227" y="310585"/>
                      <a:pt x="50800" y="287867"/>
                    </a:cubicBezTo>
                    <a:cubicBezTo>
                      <a:pt x="87522" y="177698"/>
                      <a:pt x="-49501" y="292646"/>
                      <a:pt x="84666" y="203200"/>
                    </a:cubicBezTo>
                    <a:cubicBezTo>
                      <a:pt x="95955" y="169333"/>
                      <a:pt x="88830" y="121402"/>
                      <a:pt x="118533" y="101600"/>
                    </a:cubicBezTo>
                    <a:cubicBezTo>
                      <a:pt x="152400" y="79022"/>
                      <a:pt x="180221" y="41850"/>
                      <a:pt x="220133" y="33867"/>
                    </a:cubicBezTo>
                    <a:cubicBezTo>
                      <a:pt x="322303" y="13432"/>
                      <a:pt x="277496" y="26034"/>
                      <a:pt x="355600" y="0"/>
                    </a:cubicBezTo>
                    <a:cubicBezTo>
                      <a:pt x="491067" y="45155"/>
                      <a:pt x="321733" y="0"/>
                      <a:pt x="457200" y="0"/>
                    </a:cubicBezTo>
                    <a:cubicBezTo>
                      <a:pt x="480473" y="0"/>
                      <a:pt x="502355" y="11289"/>
                      <a:pt x="524933" y="16933"/>
                    </a:cubicBezTo>
                    <a:cubicBezTo>
                      <a:pt x="541866" y="28222"/>
                      <a:pt x="555659" y="47454"/>
                      <a:pt x="575733" y="50800"/>
                    </a:cubicBezTo>
                    <a:cubicBezTo>
                      <a:pt x="593339" y="53735"/>
                      <a:pt x="610568" y="25884"/>
                      <a:pt x="626533" y="33867"/>
                    </a:cubicBezTo>
                    <a:cubicBezTo>
                      <a:pt x="642498" y="41850"/>
                      <a:pt x="630845" y="72046"/>
                      <a:pt x="643466" y="84667"/>
                    </a:cubicBezTo>
                    <a:cubicBezTo>
                      <a:pt x="656087" y="97288"/>
                      <a:pt x="677333" y="95956"/>
                      <a:pt x="694266" y="101600"/>
                    </a:cubicBezTo>
                    <a:cubicBezTo>
                      <a:pt x="795866" y="67734"/>
                      <a:pt x="705555" y="79022"/>
                      <a:pt x="762000" y="135467"/>
                    </a:cubicBezTo>
                    <a:cubicBezTo>
                      <a:pt x="790781" y="164248"/>
                      <a:pt x="863600" y="203200"/>
                      <a:pt x="863600" y="203200"/>
                    </a:cubicBezTo>
                    <a:cubicBezTo>
                      <a:pt x="854135" y="241060"/>
                      <a:pt x="829287" y="347802"/>
                      <a:pt x="812800" y="372533"/>
                    </a:cubicBezTo>
                    <a:cubicBezTo>
                      <a:pt x="801511" y="389466"/>
                      <a:pt x="793324" y="408942"/>
                      <a:pt x="778933" y="423333"/>
                    </a:cubicBezTo>
                    <a:cubicBezTo>
                      <a:pt x="764542" y="437724"/>
                      <a:pt x="745066" y="445911"/>
                      <a:pt x="728133" y="457200"/>
                    </a:cubicBezTo>
                    <a:cubicBezTo>
                      <a:pt x="709771" y="512286"/>
                      <a:pt x="720343" y="515226"/>
                      <a:pt x="660400" y="541867"/>
                    </a:cubicBezTo>
                    <a:cubicBezTo>
                      <a:pt x="627778" y="556365"/>
                      <a:pt x="558800" y="575733"/>
                      <a:pt x="558800" y="575733"/>
                    </a:cubicBezTo>
                    <a:cubicBezTo>
                      <a:pt x="491936" y="553445"/>
                      <a:pt x="558799" y="508000"/>
                      <a:pt x="541866" y="508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mpd="sng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/>
              <p:cNvSpPr/>
              <p:nvPr/>
            </p:nvSpPr>
            <p:spPr>
              <a:xfrm>
                <a:off x="1295399" y="1735433"/>
                <a:ext cx="45719" cy="51034"/>
              </a:xfrm>
              <a:custGeom>
                <a:avLst/>
                <a:gdLst>
                  <a:gd name="connsiteX0" fmla="*/ 0 w 43708"/>
                  <a:gd name="connsiteY0" fmla="*/ 34101 h 51034"/>
                  <a:gd name="connsiteX1" fmla="*/ 42333 w 43708"/>
                  <a:gd name="connsiteY1" fmla="*/ 51034 h 5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708" h="51034">
                    <a:moveTo>
                      <a:pt x="0" y="34101"/>
                    </a:moveTo>
                    <a:cubicBezTo>
                      <a:pt x="55556" y="-10344"/>
                      <a:pt x="42333" y="-17837"/>
                      <a:pt x="42333" y="51034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D9D9D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/>
              <p:cNvSpPr/>
              <p:nvPr/>
            </p:nvSpPr>
            <p:spPr>
              <a:xfrm>
                <a:off x="1470658" y="1667232"/>
                <a:ext cx="45719" cy="51034"/>
              </a:xfrm>
              <a:custGeom>
                <a:avLst/>
                <a:gdLst>
                  <a:gd name="connsiteX0" fmla="*/ 0 w 43708"/>
                  <a:gd name="connsiteY0" fmla="*/ 34101 h 51034"/>
                  <a:gd name="connsiteX1" fmla="*/ 42333 w 43708"/>
                  <a:gd name="connsiteY1" fmla="*/ 51034 h 5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708" h="51034">
                    <a:moveTo>
                      <a:pt x="0" y="34101"/>
                    </a:moveTo>
                    <a:cubicBezTo>
                      <a:pt x="55556" y="-10344"/>
                      <a:pt x="42333" y="-17837"/>
                      <a:pt x="42333" y="51034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D9D9D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/>
              <p:cNvSpPr/>
              <p:nvPr/>
            </p:nvSpPr>
            <p:spPr>
              <a:xfrm>
                <a:off x="1645918" y="1786467"/>
                <a:ext cx="45719" cy="51034"/>
              </a:xfrm>
              <a:custGeom>
                <a:avLst/>
                <a:gdLst>
                  <a:gd name="connsiteX0" fmla="*/ 0 w 43708"/>
                  <a:gd name="connsiteY0" fmla="*/ 34101 h 51034"/>
                  <a:gd name="connsiteX1" fmla="*/ 42333 w 43708"/>
                  <a:gd name="connsiteY1" fmla="*/ 51034 h 5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708" h="51034">
                    <a:moveTo>
                      <a:pt x="0" y="34101"/>
                    </a:moveTo>
                    <a:cubicBezTo>
                      <a:pt x="55556" y="-10344"/>
                      <a:pt x="42333" y="-17837"/>
                      <a:pt x="42333" y="51034"/>
                    </a:cubicBezTo>
                  </a:path>
                </a:pathLst>
              </a:custGeom>
              <a:solidFill>
                <a:srgbClr val="FFFFFF"/>
              </a:solidFill>
              <a:ln>
                <a:solidFill>
                  <a:srgbClr val="D9D9D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" name="図形グループ 10"/>
            <p:cNvGrpSpPr/>
            <p:nvPr/>
          </p:nvGrpSpPr>
          <p:grpSpPr>
            <a:xfrm>
              <a:off x="5672666" y="1819282"/>
              <a:ext cx="1032933" cy="762000"/>
              <a:chOff x="2489200" y="1388533"/>
              <a:chExt cx="1032933" cy="762000"/>
            </a:xfrm>
          </p:grpSpPr>
          <p:sp>
            <p:nvSpPr>
              <p:cNvPr id="12" name="円/楕円 11"/>
              <p:cNvSpPr/>
              <p:nvPr/>
            </p:nvSpPr>
            <p:spPr>
              <a:xfrm>
                <a:off x="2489200" y="1388533"/>
                <a:ext cx="1032933" cy="7620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2649009" y="1473200"/>
                <a:ext cx="705247" cy="575802"/>
              </a:xfrm>
              <a:custGeom>
                <a:avLst/>
                <a:gdLst>
                  <a:gd name="connsiteX0" fmla="*/ 669924 w 705247"/>
                  <a:gd name="connsiteY0" fmla="*/ 318922 h 488324"/>
                  <a:gd name="connsiteX1" fmla="*/ 576791 w 705247"/>
                  <a:gd name="connsiteY1" fmla="*/ 437455 h 488324"/>
                  <a:gd name="connsiteX2" fmla="*/ 449791 w 705247"/>
                  <a:gd name="connsiteY2" fmla="*/ 479789 h 488324"/>
                  <a:gd name="connsiteX3" fmla="*/ 331258 w 705247"/>
                  <a:gd name="connsiteY3" fmla="*/ 488255 h 488324"/>
                  <a:gd name="connsiteX4" fmla="*/ 204258 w 705247"/>
                  <a:gd name="connsiteY4" fmla="*/ 479789 h 488324"/>
                  <a:gd name="connsiteX5" fmla="*/ 111124 w 705247"/>
                  <a:gd name="connsiteY5" fmla="*/ 428989 h 488324"/>
                  <a:gd name="connsiteX6" fmla="*/ 51858 w 705247"/>
                  <a:gd name="connsiteY6" fmla="*/ 378189 h 488324"/>
                  <a:gd name="connsiteX7" fmla="*/ 1058 w 705247"/>
                  <a:gd name="connsiteY7" fmla="*/ 293522 h 488324"/>
                  <a:gd name="connsiteX8" fmla="*/ 26458 w 705247"/>
                  <a:gd name="connsiteY8" fmla="*/ 158055 h 488324"/>
                  <a:gd name="connsiteX9" fmla="*/ 128058 w 705247"/>
                  <a:gd name="connsiteY9" fmla="*/ 64922 h 488324"/>
                  <a:gd name="connsiteX10" fmla="*/ 229658 w 705247"/>
                  <a:gd name="connsiteY10" fmla="*/ 14122 h 488324"/>
                  <a:gd name="connsiteX11" fmla="*/ 458258 w 705247"/>
                  <a:gd name="connsiteY11" fmla="*/ 5655 h 488324"/>
                  <a:gd name="connsiteX12" fmla="*/ 619124 w 705247"/>
                  <a:gd name="connsiteY12" fmla="*/ 90322 h 488324"/>
                  <a:gd name="connsiteX13" fmla="*/ 703791 w 705247"/>
                  <a:gd name="connsiteY13" fmla="*/ 217322 h 488324"/>
                  <a:gd name="connsiteX14" fmla="*/ 669924 w 705247"/>
                  <a:gd name="connsiteY14" fmla="*/ 318922 h 48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05247" h="488324">
                    <a:moveTo>
                      <a:pt x="669924" y="318922"/>
                    </a:moveTo>
                    <a:cubicBezTo>
                      <a:pt x="648757" y="355611"/>
                      <a:pt x="613480" y="410644"/>
                      <a:pt x="576791" y="437455"/>
                    </a:cubicBezTo>
                    <a:cubicBezTo>
                      <a:pt x="540102" y="464266"/>
                      <a:pt x="490713" y="471322"/>
                      <a:pt x="449791" y="479789"/>
                    </a:cubicBezTo>
                    <a:cubicBezTo>
                      <a:pt x="408869" y="488256"/>
                      <a:pt x="372180" y="488255"/>
                      <a:pt x="331258" y="488255"/>
                    </a:cubicBezTo>
                    <a:cubicBezTo>
                      <a:pt x="290336" y="488255"/>
                      <a:pt x="240947" y="489667"/>
                      <a:pt x="204258" y="479789"/>
                    </a:cubicBezTo>
                    <a:cubicBezTo>
                      <a:pt x="167569" y="469911"/>
                      <a:pt x="136524" y="445922"/>
                      <a:pt x="111124" y="428989"/>
                    </a:cubicBezTo>
                    <a:cubicBezTo>
                      <a:pt x="85724" y="412056"/>
                      <a:pt x="70202" y="400767"/>
                      <a:pt x="51858" y="378189"/>
                    </a:cubicBezTo>
                    <a:cubicBezTo>
                      <a:pt x="33514" y="355611"/>
                      <a:pt x="5291" y="330211"/>
                      <a:pt x="1058" y="293522"/>
                    </a:cubicBezTo>
                    <a:cubicBezTo>
                      <a:pt x="-3175" y="256833"/>
                      <a:pt x="5291" y="196155"/>
                      <a:pt x="26458" y="158055"/>
                    </a:cubicBezTo>
                    <a:cubicBezTo>
                      <a:pt x="47625" y="119955"/>
                      <a:pt x="94191" y="88911"/>
                      <a:pt x="128058" y="64922"/>
                    </a:cubicBezTo>
                    <a:cubicBezTo>
                      <a:pt x="161925" y="40933"/>
                      <a:pt x="174625" y="24000"/>
                      <a:pt x="229658" y="14122"/>
                    </a:cubicBezTo>
                    <a:cubicBezTo>
                      <a:pt x="284691" y="4244"/>
                      <a:pt x="393347" y="-7045"/>
                      <a:pt x="458258" y="5655"/>
                    </a:cubicBezTo>
                    <a:cubicBezTo>
                      <a:pt x="523169" y="18355"/>
                      <a:pt x="578202" y="55044"/>
                      <a:pt x="619124" y="90322"/>
                    </a:cubicBezTo>
                    <a:cubicBezTo>
                      <a:pt x="660046" y="125600"/>
                      <a:pt x="696735" y="176400"/>
                      <a:pt x="703791" y="217322"/>
                    </a:cubicBezTo>
                    <a:cubicBezTo>
                      <a:pt x="710847" y="258244"/>
                      <a:pt x="691091" y="282233"/>
                      <a:pt x="669924" y="318922"/>
                    </a:cubicBezTo>
                    <a:close/>
                  </a:path>
                </a:pathLst>
              </a:custGeom>
              <a:solidFill>
                <a:srgbClr val="FECC66"/>
              </a:solidFill>
              <a:ln>
                <a:solidFill>
                  <a:srgbClr val="FECC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>
                <a:off x="2834357" y="1663307"/>
                <a:ext cx="112299" cy="101233"/>
              </a:xfrm>
              <a:custGeom>
                <a:avLst/>
                <a:gdLst>
                  <a:gd name="connsiteX0" fmla="*/ 1976 w 112299"/>
                  <a:gd name="connsiteY0" fmla="*/ 66155 h 101233"/>
                  <a:gd name="connsiteX1" fmla="*/ 35843 w 112299"/>
                  <a:gd name="connsiteY1" fmla="*/ 6889 h 101233"/>
                  <a:gd name="connsiteX2" fmla="*/ 86643 w 112299"/>
                  <a:gd name="connsiteY2" fmla="*/ 6889 h 101233"/>
                  <a:gd name="connsiteX3" fmla="*/ 112043 w 112299"/>
                  <a:gd name="connsiteY3" fmla="*/ 57689 h 101233"/>
                  <a:gd name="connsiteX4" fmla="*/ 95109 w 112299"/>
                  <a:gd name="connsiteY4" fmla="*/ 100022 h 101233"/>
                  <a:gd name="connsiteX5" fmla="*/ 1976 w 112299"/>
                  <a:gd name="connsiteY5" fmla="*/ 66155 h 10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299" h="101233">
                    <a:moveTo>
                      <a:pt x="1976" y="66155"/>
                    </a:moveTo>
                    <a:cubicBezTo>
                      <a:pt x="-7902" y="50633"/>
                      <a:pt x="21732" y="16767"/>
                      <a:pt x="35843" y="6889"/>
                    </a:cubicBezTo>
                    <a:cubicBezTo>
                      <a:pt x="49954" y="-2989"/>
                      <a:pt x="73943" y="-1578"/>
                      <a:pt x="86643" y="6889"/>
                    </a:cubicBezTo>
                    <a:cubicBezTo>
                      <a:pt x="99343" y="15356"/>
                      <a:pt x="110632" y="42167"/>
                      <a:pt x="112043" y="57689"/>
                    </a:cubicBezTo>
                    <a:cubicBezTo>
                      <a:pt x="113454" y="73211"/>
                      <a:pt x="109220" y="92967"/>
                      <a:pt x="95109" y="100022"/>
                    </a:cubicBezTo>
                    <a:cubicBezTo>
                      <a:pt x="80998" y="107077"/>
                      <a:pt x="11854" y="81677"/>
                      <a:pt x="1976" y="661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/>
              <p:cNvSpPr/>
              <p:nvPr/>
            </p:nvSpPr>
            <p:spPr>
              <a:xfrm>
                <a:off x="3113151" y="1802348"/>
                <a:ext cx="95716" cy="95813"/>
              </a:xfrm>
              <a:custGeom>
                <a:avLst/>
                <a:gdLst>
                  <a:gd name="connsiteX0" fmla="*/ 87999 w 101494"/>
                  <a:gd name="connsiteY0" fmla="*/ 61849 h 95813"/>
                  <a:gd name="connsiteX1" fmla="*/ 37199 w 101494"/>
                  <a:gd name="connsiteY1" fmla="*/ 95716 h 95813"/>
                  <a:gd name="connsiteX2" fmla="*/ 3332 w 101494"/>
                  <a:gd name="connsiteY2" fmla="*/ 70316 h 95813"/>
                  <a:gd name="connsiteX3" fmla="*/ 11799 w 101494"/>
                  <a:gd name="connsiteY3" fmla="*/ 19516 h 95813"/>
                  <a:gd name="connsiteX4" fmla="*/ 96466 w 101494"/>
                  <a:gd name="connsiteY4" fmla="*/ 2582 h 95813"/>
                  <a:gd name="connsiteX5" fmla="*/ 87999 w 101494"/>
                  <a:gd name="connsiteY5" fmla="*/ 61849 h 9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494" h="95813">
                    <a:moveTo>
                      <a:pt x="87999" y="61849"/>
                    </a:moveTo>
                    <a:cubicBezTo>
                      <a:pt x="78121" y="77371"/>
                      <a:pt x="51310" y="94305"/>
                      <a:pt x="37199" y="95716"/>
                    </a:cubicBezTo>
                    <a:cubicBezTo>
                      <a:pt x="23088" y="97127"/>
                      <a:pt x="7565" y="83016"/>
                      <a:pt x="3332" y="70316"/>
                    </a:cubicBezTo>
                    <a:cubicBezTo>
                      <a:pt x="-901" y="57616"/>
                      <a:pt x="-3723" y="30805"/>
                      <a:pt x="11799" y="19516"/>
                    </a:cubicBezTo>
                    <a:cubicBezTo>
                      <a:pt x="27321" y="8227"/>
                      <a:pt x="85177" y="-5885"/>
                      <a:pt x="96466" y="2582"/>
                    </a:cubicBezTo>
                    <a:cubicBezTo>
                      <a:pt x="107755" y="11049"/>
                      <a:pt x="97877" y="46327"/>
                      <a:pt x="87999" y="61849"/>
                    </a:cubicBezTo>
                    <a:close/>
                  </a:path>
                </a:pathLst>
              </a:custGeom>
              <a:solidFill>
                <a:srgbClr val="FDEADA"/>
              </a:solidFill>
              <a:ln>
                <a:solidFill>
                  <a:srgbClr val="FDEAD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/>
              <p:cNvSpPr/>
              <p:nvPr/>
            </p:nvSpPr>
            <p:spPr>
              <a:xfrm>
                <a:off x="3000398" y="1640148"/>
                <a:ext cx="112753" cy="66601"/>
              </a:xfrm>
              <a:custGeom>
                <a:avLst/>
                <a:gdLst>
                  <a:gd name="connsiteX0" fmla="*/ 33 w 112753"/>
                  <a:gd name="connsiteY0" fmla="*/ 54661 h 66601"/>
                  <a:gd name="connsiteX1" fmla="*/ 59299 w 112753"/>
                  <a:gd name="connsiteY1" fmla="*/ 63128 h 66601"/>
                  <a:gd name="connsiteX2" fmla="*/ 110099 w 112753"/>
                  <a:gd name="connsiteY2" fmla="*/ 63128 h 66601"/>
                  <a:gd name="connsiteX3" fmla="*/ 101633 w 112753"/>
                  <a:gd name="connsiteY3" fmla="*/ 20794 h 66601"/>
                  <a:gd name="connsiteX4" fmla="*/ 67766 w 112753"/>
                  <a:gd name="connsiteY4" fmla="*/ 3861 h 66601"/>
                  <a:gd name="connsiteX5" fmla="*/ 50833 w 112753"/>
                  <a:gd name="connsiteY5" fmla="*/ 3861 h 66601"/>
                  <a:gd name="connsiteX6" fmla="*/ 33 w 112753"/>
                  <a:gd name="connsiteY6" fmla="*/ 54661 h 6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53" h="66601">
                    <a:moveTo>
                      <a:pt x="33" y="54661"/>
                    </a:moveTo>
                    <a:cubicBezTo>
                      <a:pt x="1444" y="64539"/>
                      <a:pt x="40955" y="61717"/>
                      <a:pt x="59299" y="63128"/>
                    </a:cubicBezTo>
                    <a:cubicBezTo>
                      <a:pt x="77643" y="64539"/>
                      <a:pt x="103043" y="70184"/>
                      <a:pt x="110099" y="63128"/>
                    </a:cubicBezTo>
                    <a:cubicBezTo>
                      <a:pt x="117155" y="56072"/>
                      <a:pt x="108689" y="30672"/>
                      <a:pt x="101633" y="20794"/>
                    </a:cubicBezTo>
                    <a:cubicBezTo>
                      <a:pt x="94578" y="10916"/>
                      <a:pt x="76233" y="6683"/>
                      <a:pt x="67766" y="3861"/>
                    </a:cubicBezTo>
                    <a:cubicBezTo>
                      <a:pt x="59299" y="1039"/>
                      <a:pt x="59300" y="-3195"/>
                      <a:pt x="50833" y="3861"/>
                    </a:cubicBezTo>
                    <a:cubicBezTo>
                      <a:pt x="42366" y="10916"/>
                      <a:pt x="-1378" y="44783"/>
                      <a:pt x="33" y="54661"/>
                    </a:cubicBezTo>
                    <a:close/>
                  </a:path>
                </a:pathLst>
              </a:custGeom>
              <a:solidFill>
                <a:srgbClr val="FD8008"/>
              </a:solidFill>
              <a:ln>
                <a:solidFill>
                  <a:srgbClr val="FD800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/>
              <p:cNvSpPr/>
              <p:nvPr/>
            </p:nvSpPr>
            <p:spPr>
              <a:xfrm rot="13889759">
                <a:off x="2835280" y="1882310"/>
                <a:ext cx="118043" cy="45719"/>
              </a:xfrm>
              <a:custGeom>
                <a:avLst/>
                <a:gdLst>
                  <a:gd name="connsiteX0" fmla="*/ 33 w 112753"/>
                  <a:gd name="connsiteY0" fmla="*/ 54661 h 66601"/>
                  <a:gd name="connsiteX1" fmla="*/ 59299 w 112753"/>
                  <a:gd name="connsiteY1" fmla="*/ 63128 h 66601"/>
                  <a:gd name="connsiteX2" fmla="*/ 110099 w 112753"/>
                  <a:gd name="connsiteY2" fmla="*/ 63128 h 66601"/>
                  <a:gd name="connsiteX3" fmla="*/ 101633 w 112753"/>
                  <a:gd name="connsiteY3" fmla="*/ 20794 h 66601"/>
                  <a:gd name="connsiteX4" fmla="*/ 67766 w 112753"/>
                  <a:gd name="connsiteY4" fmla="*/ 3861 h 66601"/>
                  <a:gd name="connsiteX5" fmla="*/ 50833 w 112753"/>
                  <a:gd name="connsiteY5" fmla="*/ 3861 h 66601"/>
                  <a:gd name="connsiteX6" fmla="*/ 33 w 112753"/>
                  <a:gd name="connsiteY6" fmla="*/ 54661 h 66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53" h="66601">
                    <a:moveTo>
                      <a:pt x="33" y="54661"/>
                    </a:moveTo>
                    <a:cubicBezTo>
                      <a:pt x="1444" y="64539"/>
                      <a:pt x="40955" y="61717"/>
                      <a:pt x="59299" y="63128"/>
                    </a:cubicBezTo>
                    <a:cubicBezTo>
                      <a:pt x="77643" y="64539"/>
                      <a:pt x="103043" y="70184"/>
                      <a:pt x="110099" y="63128"/>
                    </a:cubicBezTo>
                    <a:cubicBezTo>
                      <a:pt x="117155" y="56072"/>
                      <a:pt x="108689" y="30672"/>
                      <a:pt x="101633" y="20794"/>
                    </a:cubicBezTo>
                    <a:cubicBezTo>
                      <a:pt x="94578" y="10916"/>
                      <a:pt x="76233" y="6683"/>
                      <a:pt x="67766" y="3861"/>
                    </a:cubicBezTo>
                    <a:cubicBezTo>
                      <a:pt x="59299" y="1039"/>
                      <a:pt x="59300" y="-3195"/>
                      <a:pt x="50833" y="3861"/>
                    </a:cubicBezTo>
                    <a:cubicBezTo>
                      <a:pt x="42366" y="10916"/>
                      <a:pt x="-1378" y="44783"/>
                      <a:pt x="33" y="54661"/>
                    </a:cubicBezTo>
                    <a:close/>
                  </a:path>
                </a:pathLst>
              </a:custGeom>
              <a:solidFill>
                <a:srgbClr val="FD8008"/>
              </a:solidFill>
              <a:ln>
                <a:solidFill>
                  <a:srgbClr val="FD800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3" name="図形グループ 22"/>
          <p:cNvGrpSpPr/>
          <p:nvPr/>
        </p:nvGrpSpPr>
        <p:grpSpPr>
          <a:xfrm>
            <a:off x="5490986" y="2341849"/>
            <a:ext cx="2641600" cy="1447566"/>
            <a:chOff x="1464734" y="489518"/>
            <a:chExt cx="2641600" cy="1447566"/>
          </a:xfrm>
        </p:grpSpPr>
        <p:sp>
          <p:nvSpPr>
            <p:cNvPr id="24" name="角丸四角形 23"/>
            <p:cNvSpPr/>
            <p:nvPr/>
          </p:nvSpPr>
          <p:spPr>
            <a:xfrm>
              <a:off x="1464734" y="489518"/>
              <a:ext cx="2641600" cy="1447566"/>
            </a:xfrm>
            <a:prstGeom prst="roundRect">
              <a:avLst>
                <a:gd name="adj" fmla="val 9140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図形グループ 24"/>
            <p:cNvGrpSpPr/>
            <p:nvPr/>
          </p:nvGrpSpPr>
          <p:grpSpPr>
            <a:xfrm>
              <a:off x="2084606" y="647320"/>
              <a:ext cx="412184" cy="351275"/>
              <a:chOff x="1893257" y="3064050"/>
              <a:chExt cx="412184" cy="351275"/>
            </a:xfrm>
          </p:grpSpPr>
          <p:sp>
            <p:nvSpPr>
              <p:cNvPr id="55" name="フリーフォーム 54"/>
              <p:cNvSpPr/>
              <p:nvPr/>
            </p:nvSpPr>
            <p:spPr>
              <a:xfrm>
                <a:off x="1893257" y="3064050"/>
                <a:ext cx="412184" cy="351275"/>
              </a:xfrm>
              <a:custGeom>
                <a:avLst/>
                <a:gdLst>
                  <a:gd name="connsiteX0" fmla="*/ 181076 w 412184"/>
                  <a:gd name="connsiteY0" fmla="*/ 331083 h 351275"/>
                  <a:gd name="connsiteX1" fmla="*/ 130276 w 412184"/>
                  <a:gd name="connsiteY1" fmla="*/ 348017 h 351275"/>
                  <a:gd name="connsiteX2" fmla="*/ 104876 w 412184"/>
                  <a:gd name="connsiteY2" fmla="*/ 348017 h 351275"/>
                  <a:gd name="connsiteX3" fmla="*/ 71010 w 412184"/>
                  <a:gd name="connsiteY3" fmla="*/ 314150 h 351275"/>
                  <a:gd name="connsiteX4" fmla="*/ 20210 w 412184"/>
                  <a:gd name="connsiteY4" fmla="*/ 297217 h 351275"/>
                  <a:gd name="connsiteX5" fmla="*/ 11743 w 412184"/>
                  <a:gd name="connsiteY5" fmla="*/ 254883 h 351275"/>
                  <a:gd name="connsiteX6" fmla="*/ 20210 w 412184"/>
                  <a:gd name="connsiteY6" fmla="*/ 178683 h 351275"/>
                  <a:gd name="connsiteX7" fmla="*/ 3276 w 412184"/>
                  <a:gd name="connsiteY7" fmla="*/ 127883 h 351275"/>
                  <a:gd name="connsiteX8" fmla="*/ 96410 w 412184"/>
                  <a:gd name="connsiteY8" fmla="*/ 34750 h 351275"/>
                  <a:gd name="connsiteX9" fmla="*/ 147210 w 412184"/>
                  <a:gd name="connsiteY9" fmla="*/ 26283 h 351275"/>
                  <a:gd name="connsiteX10" fmla="*/ 198010 w 412184"/>
                  <a:gd name="connsiteY10" fmla="*/ 26283 h 351275"/>
                  <a:gd name="connsiteX11" fmla="*/ 240343 w 412184"/>
                  <a:gd name="connsiteY11" fmla="*/ 883 h 351275"/>
                  <a:gd name="connsiteX12" fmla="*/ 308076 w 412184"/>
                  <a:gd name="connsiteY12" fmla="*/ 9350 h 351275"/>
                  <a:gd name="connsiteX13" fmla="*/ 384276 w 412184"/>
                  <a:gd name="connsiteY13" fmla="*/ 43217 h 351275"/>
                  <a:gd name="connsiteX14" fmla="*/ 409676 w 412184"/>
                  <a:gd name="connsiteY14" fmla="*/ 119417 h 351275"/>
                  <a:gd name="connsiteX15" fmla="*/ 409676 w 412184"/>
                  <a:gd name="connsiteY15" fmla="*/ 161750 h 351275"/>
                  <a:gd name="connsiteX16" fmla="*/ 409676 w 412184"/>
                  <a:gd name="connsiteY16" fmla="*/ 212550 h 351275"/>
                  <a:gd name="connsiteX17" fmla="*/ 375810 w 412184"/>
                  <a:gd name="connsiteY17" fmla="*/ 246417 h 351275"/>
                  <a:gd name="connsiteX18" fmla="*/ 291143 w 412184"/>
                  <a:gd name="connsiteY18" fmla="*/ 288750 h 351275"/>
                  <a:gd name="connsiteX19" fmla="*/ 257276 w 412184"/>
                  <a:gd name="connsiteY19" fmla="*/ 322617 h 351275"/>
                  <a:gd name="connsiteX20" fmla="*/ 181076 w 412184"/>
                  <a:gd name="connsiteY20" fmla="*/ 331083 h 35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2184" h="351275">
                    <a:moveTo>
                      <a:pt x="181076" y="331083"/>
                    </a:moveTo>
                    <a:cubicBezTo>
                      <a:pt x="159909" y="335316"/>
                      <a:pt x="142976" y="345195"/>
                      <a:pt x="130276" y="348017"/>
                    </a:cubicBezTo>
                    <a:cubicBezTo>
                      <a:pt x="117576" y="350839"/>
                      <a:pt x="114754" y="353662"/>
                      <a:pt x="104876" y="348017"/>
                    </a:cubicBezTo>
                    <a:cubicBezTo>
                      <a:pt x="94998" y="342372"/>
                      <a:pt x="85121" y="322617"/>
                      <a:pt x="71010" y="314150"/>
                    </a:cubicBezTo>
                    <a:cubicBezTo>
                      <a:pt x="56899" y="305683"/>
                      <a:pt x="30088" y="307095"/>
                      <a:pt x="20210" y="297217"/>
                    </a:cubicBezTo>
                    <a:cubicBezTo>
                      <a:pt x="10332" y="287339"/>
                      <a:pt x="11743" y="274639"/>
                      <a:pt x="11743" y="254883"/>
                    </a:cubicBezTo>
                    <a:cubicBezTo>
                      <a:pt x="11743" y="235127"/>
                      <a:pt x="21621" y="199850"/>
                      <a:pt x="20210" y="178683"/>
                    </a:cubicBezTo>
                    <a:cubicBezTo>
                      <a:pt x="18799" y="157516"/>
                      <a:pt x="-9424" y="151872"/>
                      <a:pt x="3276" y="127883"/>
                    </a:cubicBezTo>
                    <a:cubicBezTo>
                      <a:pt x="15976" y="103894"/>
                      <a:pt x="72421" y="51683"/>
                      <a:pt x="96410" y="34750"/>
                    </a:cubicBezTo>
                    <a:cubicBezTo>
                      <a:pt x="120399" y="17817"/>
                      <a:pt x="130277" y="27694"/>
                      <a:pt x="147210" y="26283"/>
                    </a:cubicBezTo>
                    <a:cubicBezTo>
                      <a:pt x="164143" y="24872"/>
                      <a:pt x="182488" y="30516"/>
                      <a:pt x="198010" y="26283"/>
                    </a:cubicBezTo>
                    <a:cubicBezTo>
                      <a:pt x="213532" y="22050"/>
                      <a:pt x="221999" y="3705"/>
                      <a:pt x="240343" y="883"/>
                    </a:cubicBezTo>
                    <a:cubicBezTo>
                      <a:pt x="258687" y="-1939"/>
                      <a:pt x="284087" y="2294"/>
                      <a:pt x="308076" y="9350"/>
                    </a:cubicBezTo>
                    <a:cubicBezTo>
                      <a:pt x="332065" y="16406"/>
                      <a:pt x="367343" y="24873"/>
                      <a:pt x="384276" y="43217"/>
                    </a:cubicBezTo>
                    <a:cubicBezTo>
                      <a:pt x="401209" y="61561"/>
                      <a:pt x="405443" y="99661"/>
                      <a:pt x="409676" y="119417"/>
                    </a:cubicBezTo>
                    <a:cubicBezTo>
                      <a:pt x="413909" y="139172"/>
                      <a:pt x="409676" y="161750"/>
                      <a:pt x="409676" y="161750"/>
                    </a:cubicBezTo>
                    <a:cubicBezTo>
                      <a:pt x="409676" y="177272"/>
                      <a:pt x="415320" y="198439"/>
                      <a:pt x="409676" y="212550"/>
                    </a:cubicBezTo>
                    <a:cubicBezTo>
                      <a:pt x="404032" y="226661"/>
                      <a:pt x="395565" y="233717"/>
                      <a:pt x="375810" y="246417"/>
                    </a:cubicBezTo>
                    <a:cubicBezTo>
                      <a:pt x="356055" y="259117"/>
                      <a:pt x="310899" y="276050"/>
                      <a:pt x="291143" y="288750"/>
                    </a:cubicBezTo>
                    <a:cubicBezTo>
                      <a:pt x="271387" y="301450"/>
                      <a:pt x="279854" y="315561"/>
                      <a:pt x="257276" y="322617"/>
                    </a:cubicBezTo>
                    <a:cubicBezTo>
                      <a:pt x="234698" y="329672"/>
                      <a:pt x="202243" y="326850"/>
                      <a:pt x="181076" y="331083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solidFill>
                  <a:srgbClr val="CCCC99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/>
              <p:cNvSpPr/>
              <p:nvPr/>
            </p:nvSpPr>
            <p:spPr>
              <a:xfrm>
                <a:off x="2057400" y="3128373"/>
                <a:ext cx="74564" cy="72027"/>
              </a:xfrm>
              <a:custGeom>
                <a:avLst/>
                <a:gdLst>
                  <a:gd name="connsiteX0" fmla="*/ 0 w 194734"/>
                  <a:gd name="connsiteY0" fmla="*/ 177800 h 177800"/>
                  <a:gd name="connsiteX1" fmla="*/ 8467 w 194734"/>
                  <a:gd name="connsiteY1" fmla="*/ 42333 h 177800"/>
                  <a:gd name="connsiteX2" fmla="*/ 33867 w 194734"/>
                  <a:gd name="connsiteY2" fmla="*/ 25400 h 177800"/>
                  <a:gd name="connsiteX3" fmla="*/ 84667 w 194734"/>
                  <a:gd name="connsiteY3" fmla="*/ 8467 h 177800"/>
                  <a:gd name="connsiteX4" fmla="*/ 110067 w 194734"/>
                  <a:gd name="connsiteY4" fmla="*/ 0 h 177800"/>
                  <a:gd name="connsiteX5" fmla="*/ 186267 w 194734"/>
                  <a:gd name="connsiteY5" fmla="*/ 16933 h 177800"/>
                  <a:gd name="connsiteX6" fmla="*/ 194734 w 194734"/>
                  <a:gd name="connsiteY6" fmla="*/ 254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734" h="177800">
                    <a:moveTo>
                      <a:pt x="0" y="177800"/>
                    </a:moveTo>
                    <a:cubicBezTo>
                      <a:pt x="2822" y="132644"/>
                      <a:pt x="-1348" y="86499"/>
                      <a:pt x="8467" y="42333"/>
                    </a:cubicBezTo>
                    <a:cubicBezTo>
                      <a:pt x="10674" y="32400"/>
                      <a:pt x="24568" y="29533"/>
                      <a:pt x="33867" y="25400"/>
                    </a:cubicBezTo>
                    <a:cubicBezTo>
                      <a:pt x="50178" y="18151"/>
                      <a:pt x="67734" y="14111"/>
                      <a:pt x="84667" y="8467"/>
                    </a:cubicBezTo>
                    <a:lnTo>
                      <a:pt x="110067" y="0"/>
                    </a:lnTo>
                    <a:cubicBezTo>
                      <a:pt x="129572" y="3251"/>
                      <a:pt x="165427" y="6513"/>
                      <a:pt x="186267" y="16933"/>
                    </a:cubicBezTo>
                    <a:cubicBezTo>
                      <a:pt x="189837" y="18718"/>
                      <a:pt x="191912" y="22578"/>
                      <a:pt x="194734" y="25400"/>
                    </a:cubicBezTo>
                  </a:path>
                </a:pathLst>
              </a:custGeom>
              <a:noFill/>
              <a:ln w="9525" cmpd="sng">
                <a:solidFill>
                  <a:srgbClr val="CCCC9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/>
              <p:cNvSpPr/>
              <p:nvPr/>
            </p:nvSpPr>
            <p:spPr>
              <a:xfrm rot="2989891">
                <a:off x="2064164" y="3278972"/>
                <a:ext cx="61036" cy="46055"/>
              </a:xfrm>
              <a:custGeom>
                <a:avLst/>
                <a:gdLst>
                  <a:gd name="connsiteX0" fmla="*/ 0 w 194734"/>
                  <a:gd name="connsiteY0" fmla="*/ 177800 h 177800"/>
                  <a:gd name="connsiteX1" fmla="*/ 8467 w 194734"/>
                  <a:gd name="connsiteY1" fmla="*/ 42333 h 177800"/>
                  <a:gd name="connsiteX2" fmla="*/ 33867 w 194734"/>
                  <a:gd name="connsiteY2" fmla="*/ 25400 h 177800"/>
                  <a:gd name="connsiteX3" fmla="*/ 84667 w 194734"/>
                  <a:gd name="connsiteY3" fmla="*/ 8467 h 177800"/>
                  <a:gd name="connsiteX4" fmla="*/ 110067 w 194734"/>
                  <a:gd name="connsiteY4" fmla="*/ 0 h 177800"/>
                  <a:gd name="connsiteX5" fmla="*/ 186267 w 194734"/>
                  <a:gd name="connsiteY5" fmla="*/ 16933 h 177800"/>
                  <a:gd name="connsiteX6" fmla="*/ 194734 w 194734"/>
                  <a:gd name="connsiteY6" fmla="*/ 254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734" h="177800">
                    <a:moveTo>
                      <a:pt x="0" y="177800"/>
                    </a:moveTo>
                    <a:cubicBezTo>
                      <a:pt x="2822" y="132644"/>
                      <a:pt x="-1348" y="86499"/>
                      <a:pt x="8467" y="42333"/>
                    </a:cubicBezTo>
                    <a:cubicBezTo>
                      <a:pt x="10674" y="32400"/>
                      <a:pt x="24568" y="29533"/>
                      <a:pt x="33867" y="25400"/>
                    </a:cubicBezTo>
                    <a:cubicBezTo>
                      <a:pt x="50178" y="18151"/>
                      <a:pt x="67734" y="14111"/>
                      <a:pt x="84667" y="8467"/>
                    </a:cubicBezTo>
                    <a:lnTo>
                      <a:pt x="110067" y="0"/>
                    </a:lnTo>
                    <a:cubicBezTo>
                      <a:pt x="129572" y="3251"/>
                      <a:pt x="165427" y="6513"/>
                      <a:pt x="186267" y="16933"/>
                    </a:cubicBezTo>
                    <a:cubicBezTo>
                      <a:pt x="189837" y="18718"/>
                      <a:pt x="191912" y="22578"/>
                      <a:pt x="194734" y="25400"/>
                    </a:cubicBezTo>
                  </a:path>
                </a:pathLst>
              </a:custGeom>
              <a:noFill/>
              <a:ln w="6350" cmpd="sng">
                <a:solidFill>
                  <a:srgbClr val="CCCC9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6" name="図形グループ 25"/>
            <p:cNvGrpSpPr/>
            <p:nvPr/>
          </p:nvGrpSpPr>
          <p:grpSpPr>
            <a:xfrm>
              <a:off x="2119266" y="1277728"/>
              <a:ext cx="539615" cy="475259"/>
              <a:chOff x="2078793" y="2997136"/>
              <a:chExt cx="1693492" cy="1325752"/>
            </a:xfrm>
          </p:grpSpPr>
          <p:sp>
            <p:nvSpPr>
              <p:cNvPr id="52" name="フリーフォーム 51"/>
              <p:cNvSpPr/>
              <p:nvPr/>
            </p:nvSpPr>
            <p:spPr>
              <a:xfrm>
                <a:off x="2078793" y="2997136"/>
                <a:ext cx="1693492" cy="1325752"/>
              </a:xfrm>
              <a:custGeom>
                <a:avLst/>
                <a:gdLst>
                  <a:gd name="connsiteX0" fmla="*/ 42107 w 1693492"/>
                  <a:gd name="connsiteY0" fmla="*/ 571564 h 1325752"/>
                  <a:gd name="connsiteX1" fmla="*/ 54807 w 1693492"/>
                  <a:gd name="connsiteY1" fmla="*/ 520764 h 1325752"/>
                  <a:gd name="connsiteX2" fmla="*/ 105607 w 1693492"/>
                  <a:gd name="connsiteY2" fmla="*/ 431864 h 1325752"/>
                  <a:gd name="connsiteX3" fmla="*/ 207207 w 1693492"/>
                  <a:gd name="connsiteY3" fmla="*/ 368364 h 1325752"/>
                  <a:gd name="connsiteX4" fmla="*/ 334207 w 1693492"/>
                  <a:gd name="connsiteY4" fmla="*/ 330264 h 1325752"/>
                  <a:gd name="connsiteX5" fmla="*/ 435807 w 1693492"/>
                  <a:gd name="connsiteY5" fmla="*/ 304864 h 1325752"/>
                  <a:gd name="connsiteX6" fmla="*/ 600907 w 1693492"/>
                  <a:gd name="connsiteY6" fmla="*/ 228664 h 1325752"/>
                  <a:gd name="connsiteX7" fmla="*/ 689807 w 1693492"/>
                  <a:gd name="connsiteY7" fmla="*/ 127064 h 1325752"/>
                  <a:gd name="connsiteX8" fmla="*/ 715207 w 1693492"/>
                  <a:gd name="connsiteY8" fmla="*/ 25464 h 1325752"/>
                  <a:gd name="connsiteX9" fmla="*/ 791407 w 1693492"/>
                  <a:gd name="connsiteY9" fmla="*/ 50864 h 1325752"/>
                  <a:gd name="connsiteX10" fmla="*/ 842207 w 1693492"/>
                  <a:gd name="connsiteY10" fmla="*/ 12764 h 1325752"/>
                  <a:gd name="connsiteX11" fmla="*/ 880307 w 1693492"/>
                  <a:gd name="connsiteY11" fmla="*/ 50864 h 1325752"/>
                  <a:gd name="connsiteX12" fmla="*/ 943807 w 1693492"/>
                  <a:gd name="connsiteY12" fmla="*/ 64 h 1325752"/>
                  <a:gd name="connsiteX13" fmla="*/ 969207 w 1693492"/>
                  <a:gd name="connsiteY13" fmla="*/ 63564 h 1325752"/>
                  <a:gd name="connsiteX14" fmla="*/ 981907 w 1693492"/>
                  <a:gd name="connsiteY14" fmla="*/ 114364 h 1325752"/>
                  <a:gd name="connsiteX15" fmla="*/ 1058107 w 1693492"/>
                  <a:gd name="connsiteY15" fmla="*/ 190564 h 1325752"/>
                  <a:gd name="connsiteX16" fmla="*/ 1185107 w 1693492"/>
                  <a:gd name="connsiteY16" fmla="*/ 241364 h 1325752"/>
                  <a:gd name="connsiteX17" fmla="*/ 1299407 w 1693492"/>
                  <a:gd name="connsiteY17" fmla="*/ 266764 h 1325752"/>
                  <a:gd name="connsiteX18" fmla="*/ 1375607 w 1693492"/>
                  <a:gd name="connsiteY18" fmla="*/ 292164 h 1325752"/>
                  <a:gd name="connsiteX19" fmla="*/ 1502607 w 1693492"/>
                  <a:gd name="connsiteY19" fmla="*/ 368364 h 1325752"/>
                  <a:gd name="connsiteX20" fmla="*/ 1591507 w 1693492"/>
                  <a:gd name="connsiteY20" fmla="*/ 495364 h 1325752"/>
                  <a:gd name="connsiteX21" fmla="*/ 1655007 w 1693492"/>
                  <a:gd name="connsiteY21" fmla="*/ 647764 h 1325752"/>
                  <a:gd name="connsiteX22" fmla="*/ 1693107 w 1693492"/>
                  <a:gd name="connsiteY22" fmla="*/ 800164 h 1325752"/>
                  <a:gd name="connsiteX23" fmla="*/ 1667707 w 1693492"/>
                  <a:gd name="connsiteY23" fmla="*/ 1003364 h 1325752"/>
                  <a:gd name="connsiteX24" fmla="*/ 1566107 w 1693492"/>
                  <a:gd name="connsiteY24" fmla="*/ 1155764 h 1325752"/>
                  <a:gd name="connsiteX25" fmla="*/ 1375607 w 1693492"/>
                  <a:gd name="connsiteY25" fmla="*/ 1244664 h 1325752"/>
                  <a:gd name="connsiteX26" fmla="*/ 1096207 w 1693492"/>
                  <a:gd name="connsiteY26" fmla="*/ 1295464 h 1325752"/>
                  <a:gd name="connsiteX27" fmla="*/ 842207 w 1693492"/>
                  <a:gd name="connsiteY27" fmla="*/ 1320864 h 1325752"/>
                  <a:gd name="connsiteX28" fmla="*/ 550107 w 1693492"/>
                  <a:gd name="connsiteY28" fmla="*/ 1320864 h 1325752"/>
                  <a:gd name="connsiteX29" fmla="*/ 283407 w 1693492"/>
                  <a:gd name="connsiteY29" fmla="*/ 1270064 h 1325752"/>
                  <a:gd name="connsiteX30" fmla="*/ 118307 w 1693492"/>
                  <a:gd name="connsiteY30" fmla="*/ 1193864 h 1325752"/>
                  <a:gd name="connsiteX31" fmla="*/ 29407 w 1693492"/>
                  <a:gd name="connsiteY31" fmla="*/ 1054164 h 1325752"/>
                  <a:gd name="connsiteX32" fmla="*/ 4007 w 1693492"/>
                  <a:gd name="connsiteY32" fmla="*/ 876364 h 1325752"/>
                  <a:gd name="connsiteX33" fmla="*/ 4007 w 1693492"/>
                  <a:gd name="connsiteY33" fmla="*/ 711264 h 1325752"/>
                  <a:gd name="connsiteX34" fmla="*/ 42107 w 1693492"/>
                  <a:gd name="connsiteY34" fmla="*/ 571564 h 132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693492" h="1325752">
                    <a:moveTo>
                      <a:pt x="42107" y="571564"/>
                    </a:moveTo>
                    <a:cubicBezTo>
                      <a:pt x="50574" y="539814"/>
                      <a:pt x="44224" y="544047"/>
                      <a:pt x="54807" y="520764"/>
                    </a:cubicBezTo>
                    <a:cubicBezTo>
                      <a:pt x="65390" y="497481"/>
                      <a:pt x="80207" y="457264"/>
                      <a:pt x="105607" y="431864"/>
                    </a:cubicBezTo>
                    <a:cubicBezTo>
                      <a:pt x="131007" y="406464"/>
                      <a:pt x="169107" y="385297"/>
                      <a:pt x="207207" y="368364"/>
                    </a:cubicBezTo>
                    <a:cubicBezTo>
                      <a:pt x="245307" y="351431"/>
                      <a:pt x="296107" y="340847"/>
                      <a:pt x="334207" y="330264"/>
                    </a:cubicBezTo>
                    <a:cubicBezTo>
                      <a:pt x="372307" y="319681"/>
                      <a:pt x="391357" y="321797"/>
                      <a:pt x="435807" y="304864"/>
                    </a:cubicBezTo>
                    <a:cubicBezTo>
                      <a:pt x="480257" y="287931"/>
                      <a:pt x="558574" y="258297"/>
                      <a:pt x="600907" y="228664"/>
                    </a:cubicBezTo>
                    <a:cubicBezTo>
                      <a:pt x="643240" y="199031"/>
                      <a:pt x="670757" y="160931"/>
                      <a:pt x="689807" y="127064"/>
                    </a:cubicBezTo>
                    <a:cubicBezTo>
                      <a:pt x="708857" y="93197"/>
                      <a:pt x="698274" y="38164"/>
                      <a:pt x="715207" y="25464"/>
                    </a:cubicBezTo>
                    <a:cubicBezTo>
                      <a:pt x="732140" y="12764"/>
                      <a:pt x="770240" y="52981"/>
                      <a:pt x="791407" y="50864"/>
                    </a:cubicBezTo>
                    <a:cubicBezTo>
                      <a:pt x="812574" y="48747"/>
                      <a:pt x="827390" y="12764"/>
                      <a:pt x="842207" y="12764"/>
                    </a:cubicBezTo>
                    <a:cubicBezTo>
                      <a:pt x="857024" y="12764"/>
                      <a:pt x="863374" y="52981"/>
                      <a:pt x="880307" y="50864"/>
                    </a:cubicBezTo>
                    <a:cubicBezTo>
                      <a:pt x="897240" y="48747"/>
                      <a:pt x="928990" y="-2053"/>
                      <a:pt x="943807" y="64"/>
                    </a:cubicBezTo>
                    <a:cubicBezTo>
                      <a:pt x="958624" y="2181"/>
                      <a:pt x="962857" y="44514"/>
                      <a:pt x="969207" y="63564"/>
                    </a:cubicBezTo>
                    <a:cubicBezTo>
                      <a:pt x="975557" y="82614"/>
                      <a:pt x="967090" y="93197"/>
                      <a:pt x="981907" y="114364"/>
                    </a:cubicBezTo>
                    <a:cubicBezTo>
                      <a:pt x="996724" y="135531"/>
                      <a:pt x="1024240" y="169397"/>
                      <a:pt x="1058107" y="190564"/>
                    </a:cubicBezTo>
                    <a:cubicBezTo>
                      <a:pt x="1091974" y="211731"/>
                      <a:pt x="1144890" y="228664"/>
                      <a:pt x="1185107" y="241364"/>
                    </a:cubicBezTo>
                    <a:cubicBezTo>
                      <a:pt x="1225324" y="254064"/>
                      <a:pt x="1267657" y="258297"/>
                      <a:pt x="1299407" y="266764"/>
                    </a:cubicBezTo>
                    <a:cubicBezTo>
                      <a:pt x="1331157" y="275231"/>
                      <a:pt x="1341740" y="275231"/>
                      <a:pt x="1375607" y="292164"/>
                    </a:cubicBezTo>
                    <a:cubicBezTo>
                      <a:pt x="1409474" y="309097"/>
                      <a:pt x="1466624" y="334497"/>
                      <a:pt x="1502607" y="368364"/>
                    </a:cubicBezTo>
                    <a:cubicBezTo>
                      <a:pt x="1538590" y="402231"/>
                      <a:pt x="1566107" y="448797"/>
                      <a:pt x="1591507" y="495364"/>
                    </a:cubicBezTo>
                    <a:cubicBezTo>
                      <a:pt x="1616907" y="541931"/>
                      <a:pt x="1638074" y="596964"/>
                      <a:pt x="1655007" y="647764"/>
                    </a:cubicBezTo>
                    <a:cubicBezTo>
                      <a:pt x="1671940" y="698564"/>
                      <a:pt x="1690990" y="740897"/>
                      <a:pt x="1693107" y="800164"/>
                    </a:cubicBezTo>
                    <a:cubicBezTo>
                      <a:pt x="1695224" y="859431"/>
                      <a:pt x="1688874" y="944097"/>
                      <a:pt x="1667707" y="1003364"/>
                    </a:cubicBezTo>
                    <a:cubicBezTo>
                      <a:pt x="1646540" y="1062631"/>
                      <a:pt x="1614790" y="1115547"/>
                      <a:pt x="1566107" y="1155764"/>
                    </a:cubicBezTo>
                    <a:cubicBezTo>
                      <a:pt x="1517424" y="1195981"/>
                      <a:pt x="1453924" y="1221381"/>
                      <a:pt x="1375607" y="1244664"/>
                    </a:cubicBezTo>
                    <a:cubicBezTo>
                      <a:pt x="1297290" y="1267947"/>
                      <a:pt x="1185107" y="1282764"/>
                      <a:pt x="1096207" y="1295464"/>
                    </a:cubicBezTo>
                    <a:cubicBezTo>
                      <a:pt x="1007307" y="1308164"/>
                      <a:pt x="933224" y="1316631"/>
                      <a:pt x="842207" y="1320864"/>
                    </a:cubicBezTo>
                    <a:cubicBezTo>
                      <a:pt x="751190" y="1325097"/>
                      <a:pt x="643240" y="1329331"/>
                      <a:pt x="550107" y="1320864"/>
                    </a:cubicBezTo>
                    <a:cubicBezTo>
                      <a:pt x="456974" y="1312397"/>
                      <a:pt x="355374" y="1291231"/>
                      <a:pt x="283407" y="1270064"/>
                    </a:cubicBezTo>
                    <a:cubicBezTo>
                      <a:pt x="211440" y="1248897"/>
                      <a:pt x="160640" y="1229847"/>
                      <a:pt x="118307" y="1193864"/>
                    </a:cubicBezTo>
                    <a:cubicBezTo>
                      <a:pt x="75974" y="1157881"/>
                      <a:pt x="48457" y="1107081"/>
                      <a:pt x="29407" y="1054164"/>
                    </a:cubicBezTo>
                    <a:cubicBezTo>
                      <a:pt x="10357" y="1001247"/>
                      <a:pt x="8240" y="933514"/>
                      <a:pt x="4007" y="876364"/>
                    </a:cubicBezTo>
                    <a:cubicBezTo>
                      <a:pt x="-226" y="819214"/>
                      <a:pt x="-2343" y="762064"/>
                      <a:pt x="4007" y="711264"/>
                    </a:cubicBezTo>
                    <a:cubicBezTo>
                      <a:pt x="10357" y="660464"/>
                      <a:pt x="33640" y="603314"/>
                      <a:pt x="42107" y="571564"/>
                    </a:cubicBezTo>
                    <a:close/>
                  </a:path>
                </a:pathLst>
              </a:custGeom>
              <a:solidFill>
                <a:srgbClr val="FFCC66"/>
              </a:solidFill>
              <a:ln>
                <a:solidFill>
                  <a:srgbClr val="CCCC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/>
              <p:cNvSpPr/>
              <p:nvPr/>
            </p:nvSpPr>
            <p:spPr>
              <a:xfrm>
                <a:off x="2512156" y="3289300"/>
                <a:ext cx="269144" cy="977900"/>
              </a:xfrm>
              <a:custGeom>
                <a:avLst/>
                <a:gdLst>
                  <a:gd name="connsiteX0" fmla="*/ 243744 w 269144"/>
                  <a:gd name="connsiteY0" fmla="*/ 0 h 977900"/>
                  <a:gd name="connsiteX1" fmla="*/ 167544 w 269144"/>
                  <a:gd name="connsiteY1" fmla="*/ 50800 h 977900"/>
                  <a:gd name="connsiteX2" fmla="*/ 65944 w 269144"/>
                  <a:gd name="connsiteY2" fmla="*/ 139700 h 977900"/>
                  <a:gd name="connsiteX3" fmla="*/ 27844 w 269144"/>
                  <a:gd name="connsiteY3" fmla="*/ 228600 h 977900"/>
                  <a:gd name="connsiteX4" fmla="*/ 2444 w 269144"/>
                  <a:gd name="connsiteY4" fmla="*/ 342900 h 977900"/>
                  <a:gd name="connsiteX5" fmla="*/ 2444 w 269144"/>
                  <a:gd name="connsiteY5" fmla="*/ 431800 h 977900"/>
                  <a:gd name="connsiteX6" fmla="*/ 15144 w 269144"/>
                  <a:gd name="connsiteY6" fmla="*/ 533400 h 977900"/>
                  <a:gd name="connsiteX7" fmla="*/ 27844 w 269144"/>
                  <a:gd name="connsiteY7" fmla="*/ 622300 h 977900"/>
                  <a:gd name="connsiteX8" fmla="*/ 65944 w 269144"/>
                  <a:gd name="connsiteY8" fmla="*/ 736600 h 977900"/>
                  <a:gd name="connsiteX9" fmla="*/ 129444 w 269144"/>
                  <a:gd name="connsiteY9" fmla="*/ 825500 h 977900"/>
                  <a:gd name="connsiteX10" fmla="*/ 205644 w 269144"/>
                  <a:gd name="connsiteY10" fmla="*/ 927100 h 977900"/>
                  <a:gd name="connsiteX11" fmla="*/ 269144 w 269144"/>
                  <a:gd name="connsiteY11" fmla="*/ 977900 h 977900"/>
                  <a:gd name="connsiteX12" fmla="*/ 269144 w 269144"/>
                  <a:gd name="connsiteY12" fmla="*/ 977900 h 97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9144" h="977900">
                    <a:moveTo>
                      <a:pt x="243744" y="0"/>
                    </a:moveTo>
                    <a:cubicBezTo>
                      <a:pt x="220460" y="13758"/>
                      <a:pt x="197177" y="27517"/>
                      <a:pt x="167544" y="50800"/>
                    </a:cubicBezTo>
                    <a:cubicBezTo>
                      <a:pt x="137911" y="74083"/>
                      <a:pt x="89227" y="110067"/>
                      <a:pt x="65944" y="139700"/>
                    </a:cubicBezTo>
                    <a:cubicBezTo>
                      <a:pt x="42661" y="169333"/>
                      <a:pt x="38427" y="194733"/>
                      <a:pt x="27844" y="228600"/>
                    </a:cubicBezTo>
                    <a:cubicBezTo>
                      <a:pt x="17261" y="262467"/>
                      <a:pt x="6677" y="309033"/>
                      <a:pt x="2444" y="342900"/>
                    </a:cubicBezTo>
                    <a:cubicBezTo>
                      <a:pt x="-1789" y="376767"/>
                      <a:pt x="327" y="400050"/>
                      <a:pt x="2444" y="431800"/>
                    </a:cubicBezTo>
                    <a:cubicBezTo>
                      <a:pt x="4561" y="463550"/>
                      <a:pt x="10911" y="501650"/>
                      <a:pt x="15144" y="533400"/>
                    </a:cubicBezTo>
                    <a:cubicBezTo>
                      <a:pt x="19377" y="565150"/>
                      <a:pt x="19377" y="588433"/>
                      <a:pt x="27844" y="622300"/>
                    </a:cubicBezTo>
                    <a:cubicBezTo>
                      <a:pt x="36311" y="656167"/>
                      <a:pt x="49011" y="702733"/>
                      <a:pt x="65944" y="736600"/>
                    </a:cubicBezTo>
                    <a:cubicBezTo>
                      <a:pt x="82877" y="770467"/>
                      <a:pt x="106161" y="793750"/>
                      <a:pt x="129444" y="825500"/>
                    </a:cubicBezTo>
                    <a:cubicBezTo>
                      <a:pt x="152727" y="857250"/>
                      <a:pt x="182361" y="901700"/>
                      <a:pt x="205644" y="927100"/>
                    </a:cubicBezTo>
                    <a:cubicBezTo>
                      <a:pt x="228927" y="952500"/>
                      <a:pt x="269144" y="977900"/>
                      <a:pt x="269144" y="977900"/>
                    </a:cubicBezTo>
                    <a:lnTo>
                      <a:pt x="269144" y="977900"/>
                    </a:lnTo>
                  </a:path>
                </a:pathLst>
              </a:custGeom>
              <a:ln w="19050" cmpd="sng">
                <a:solidFill>
                  <a:srgbClr val="CCCC9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2997200" y="3289300"/>
                <a:ext cx="382411" cy="952500"/>
              </a:xfrm>
              <a:custGeom>
                <a:avLst/>
                <a:gdLst>
                  <a:gd name="connsiteX0" fmla="*/ 101600 w 382411"/>
                  <a:gd name="connsiteY0" fmla="*/ 0 h 952500"/>
                  <a:gd name="connsiteX1" fmla="*/ 190500 w 382411"/>
                  <a:gd name="connsiteY1" fmla="*/ 38100 h 952500"/>
                  <a:gd name="connsiteX2" fmla="*/ 241300 w 382411"/>
                  <a:gd name="connsiteY2" fmla="*/ 101600 h 952500"/>
                  <a:gd name="connsiteX3" fmla="*/ 304800 w 382411"/>
                  <a:gd name="connsiteY3" fmla="*/ 203200 h 952500"/>
                  <a:gd name="connsiteX4" fmla="*/ 355600 w 382411"/>
                  <a:gd name="connsiteY4" fmla="*/ 330200 h 952500"/>
                  <a:gd name="connsiteX5" fmla="*/ 381000 w 382411"/>
                  <a:gd name="connsiteY5" fmla="*/ 482600 h 952500"/>
                  <a:gd name="connsiteX6" fmla="*/ 368300 w 382411"/>
                  <a:gd name="connsiteY6" fmla="*/ 647700 h 952500"/>
                  <a:gd name="connsiteX7" fmla="*/ 279400 w 382411"/>
                  <a:gd name="connsiteY7" fmla="*/ 787400 h 952500"/>
                  <a:gd name="connsiteX8" fmla="*/ 203200 w 382411"/>
                  <a:gd name="connsiteY8" fmla="*/ 876300 h 952500"/>
                  <a:gd name="connsiteX9" fmla="*/ 88900 w 382411"/>
                  <a:gd name="connsiteY9" fmla="*/ 939800 h 952500"/>
                  <a:gd name="connsiteX10" fmla="*/ 0 w 382411"/>
                  <a:gd name="connsiteY10" fmla="*/ 95250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2411" h="952500">
                    <a:moveTo>
                      <a:pt x="101600" y="0"/>
                    </a:moveTo>
                    <a:cubicBezTo>
                      <a:pt x="134408" y="10583"/>
                      <a:pt x="167217" y="21167"/>
                      <a:pt x="190500" y="38100"/>
                    </a:cubicBezTo>
                    <a:cubicBezTo>
                      <a:pt x="213783" y="55033"/>
                      <a:pt x="222250" y="74083"/>
                      <a:pt x="241300" y="101600"/>
                    </a:cubicBezTo>
                    <a:cubicBezTo>
                      <a:pt x="260350" y="129117"/>
                      <a:pt x="285750" y="165100"/>
                      <a:pt x="304800" y="203200"/>
                    </a:cubicBezTo>
                    <a:cubicBezTo>
                      <a:pt x="323850" y="241300"/>
                      <a:pt x="342900" y="283633"/>
                      <a:pt x="355600" y="330200"/>
                    </a:cubicBezTo>
                    <a:cubicBezTo>
                      <a:pt x="368300" y="376767"/>
                      <a:pt x="378883" y="429683"/>
                      <a:pt x="381000" y="482600"/>
                    </a:cubicBezTo>
                    <a:cubicBezTo>
                      <a:pt x="383117" y="535517"/>
                      <a:pt x="385233" y="596900"/>
                      <a:pt x="368300" y="647700"/>
                    </a:cubicBezTo>
                    <a:cubicBezTo>
                      <a:pt x="351367" y="698500"/>
                      <a:pt x="306917" y="749300"/>
                      <a:pt x="279400" y="787400"/>
                    </a:cubicBezTo>
                    <a:cubicBezTo>
                      <a:pt x="251883" y="825500"/>
                      <a:pt x="234950" y="850900"/>
                      <a:pt x="203200" y="876300"/>
                    </a:cubicBezTo>
                    <a:cubicBezTo>
                      <a:pt x="171450" y="901700"/>
                      <a:pt x="122767" y="927100"/>
                      <a:pt x="88900" y="939800"/>
                    </a:cubicBezTo>
                    <a:cubicBezTo>
                      <a:pt x="55033" y="952500"/>
                      <a:pt x="0" y="952500"/>
                      <a:pt x="0" y="952500"/>
                    </a:cubicBezTo>
                  </a:path>
                </a:pathLst>
              </a:custGeom>
              <a:ln w="19050" cmpd="sng">
                <a:solidFill>
                  <a:srgbClr val="CCCC9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7" name="図形グループ 26"/>
            <p:cNvGrpSpPr/>
            <p:nvPr/>
          </p:nvGrpSpPr>
          <p:grpSpPr>
            <a:xfrm>
              <a:off x="2503263" y="653922"/>
              <a:ext cx="611080" cy="484586"/>
              <a:chOff x="1979712" y="3145532"/>
              <a:chExt cx="950581" cy="844657"/>
            </a:xfrm>
          </p:grpSpPr>
          <p:sp>
            <p:nvSpPr>
              <p:cNvPr id="50" name="フリーフォーム 49"/>
              <p:cNvSpPr/>
              <p:nvPr/>
            </p:nvSpPr>
            <p:spPr>
              <a:xfrm>
                <a:off x="1979712" y="3217540"/>
                <a:ext cx="931988" cy="772649"/>
              </a:xfrm>
              <a:custGeom>
                <a:avLst/>
                <a:gdLst>
                  <a:gd name="connsiteX0" fmla="*/ 0 w 931988"/>
                  <a:gd name="connsiteY0" fmla="*/ 756543 h 772649"/>
                  <a:gd name="connsiteX1" fmla="*/ 50800 w 931988"/>
                  <a:gd name="connsiteY1" fmla="*/ 591443 h 772649"/>
                  <a:gd name="connsiteX2" fmla="*/ 139700 w 931988"/>
                  <a:gd name="connsiteY2" fmla="*/ 464443 h 772649"/>
                  <a:gd name="connsiteX3" fmla="*/ 241300 w 931988"/>
                  <a:gd name="connsiteY3" fmla="*/ 350143 h 772649"/>
                  <a:gd name="connsiteX4" fmla="*/ 381000 w 931988"/>
                  <a:gd name="connsiteY4" fmla="*/ 210443 h 772649"/>
                  <a:gd name="connsiteX5" fmla="*/ 596900 w 931988"/>
                  <a:gd name="connsiteY5" fmla="*/ 19943 h 772649"/>
                  <a:gd name="connsiteX6" fmla="*/ 711200 w 931988"/>
                  <a:gd name="connsiteY6" fmla="*/ 7243 h 772649"/>
                  <a:gd name="connsiteX7" fmla="*/ 800100 w 931988"/>
                  <a:gd name="connsiteY7" fmla="*/ 32643 h 772649"/>
                  <a:gd name="connsiteX8" fmla="*/ 876300 w 931988"/>
                  <a:gd name="connsiteY8" fmla="*/ 96143 h 772649"/>
                  <a:gd name="connsiteX9" fmla="*/ 927100 w 931988"/>
                  <a:gd name="connsiteY9" fmla="*/ 185043 h 772649"/>
                  <a:gd name="connsiteX10" fmla="*/ 927100 w 931988"/>
                  <a:gd name="connsiteY10" fmla="*/ 223143 h 772649"/>
                  <a:gd name="connsiteX11" fmla="*/ 901700 w 931988"/>
                  <a:gd name="connsiteY11" fmla="*/ 286643 h 772649"/>
                  <a:gd name="connsiteX12" fmla="*/ 812800 w 931988"/>
                  <a:gd name="connsiteY12" fmla="*/ 375543 h 772649"/>
                  <a:gd name="connsiteX13" fmla="*/ 723900 w 931988"/>
                  <a:gd name="connsiteY13" fmla="*/ 464443 h 772649"/>
                  <a:gd name="connsiteX14" fmla="*/ 609600 w 931988"/>
                  <a:gd name="connsiteY14" fmla="*/ 553343 h 772649"/>
                  <a:gd name="connsiteX15" fmla="*/ 520700 w 931988"/>
                  <a:gd name="connsiteY15" fmla="*/ 604143 h 772649"/>
                  <a:gd name="connsiteX16" fmla="*/ 431800 w 931988"/>
                  <a:gd name="connsiteY16" fmla="*/ 654943 h 772649"/>
                  <a:gd name="connsiteX17" fmla="*/ 254000 w 931988"/>
                  <a:gd name="connsiteY17" fmla="*/ 718443 h 772649"/>
                  <a:gd name="connsiteX18" fmla="*/ 152400 w 931988"/>
                  <a:gd name="connsiteY18" fmla="*/ 756543 h 772649"/>
                  <a:gd name="connsiteX19" fmla="*/ 50800 w 931988"/>
                  <a:gd name="connsiteY19" fmla="*/ 769243 h 772649"/>
                  <a:gd name="connsiteX20" fmla="*/ 0 w 931988"/>
                  <a:gd name="connsiteY20" fmla="*/ 756543 h 772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31988" h="772649">
                    <a:moveTo>
                      <a:pt x="0" y="756543"/>
                    </a:moveTo>
                    <a:cubicBezTo>
                      <a:pt x="0" y="726910"/>
                      <a:pt x="27517" y="640126"/>
                      <a:pt x="50800" y="591443"/>
                    </a:cubicBezTo>
                    <a:cubicBezTo>
                      <a:pt x="74083" y="542760"/>
                      <a:pt x="107950" y="504660"/>
                      <a:pt x="139700" y="464443"/>
                    </a:cubicBezTo>
                    <a:cubicBezTo>
                      <a:pt x="171450" y="424226"/>
                      <a:pt x="201083" y="392476"/>
                      <a:pt x="241300" y="350143"/>
                    </a:cubicBezTo>
                    <a:cubicBezTo>
                      <a:pt x="281517" y="307810"/>
                      <a:pt x="321733" y="265476"/>
                      <a:pt x="381000" y="210443"/>
                    </a:cubicBezTo>
                    <a:cubicBezTo>
                      <a:pt x="440267" y="155410"/>
                      <a:pt x="541867" y="53810"/>
                      <a:pt x="596900" y="19943"/>
                    </a:cubicBezTo>
                    <a:cubicBezTo>
                      <a:pt x="651933" y="-13924"/>
                      <a:pt x="677333" y="5126"/>
                      <a:pt x="711200" y="7243"/>
                    </a:cubicBezTo>
                    <a:cubicBezTo>
                      <a:pt x="745067" y="9360"/>
                      <a:pt x="772583" y="17826"/>
                      <a:pt x="800100" y="32643"/>
                    </a:cubicBezTo>
                    <a:cubicBezTo>
                      <a:pt x="827617" y="47460"/>
                      <a:pt x="855133" y="70743"/>
                      <a:pt x="876300" y="96143"/>
                    </a:cubicBezTo>
                    <a:cubicBezTo>
                      <a:pt x="897467" y="121543"/>
                      <a:pt x="918633" y="163876"/>
                      <a:pt x="927100" y="185043"/>
                    </a:cubicBezTo>
                    <a:cubicBezTo>
                      <a:pt x="935567" y="206210"/>
                      <a:pt x="931333" y="206210"/>
                      <a:pt x="927100" y="223143"/>
                    </a:cubicBezTo>
                    <a:cubicBezTo>
                      <a:pt x="922867" y="240076"/>
                      <a:pt x="920750" y="261243"/>
                      <a:pt x="901700" y="286643"/>
                    </a:cubicBezTo>
                    <a:cubicBezTo>
                      <a:pt x="882650" y="312043"/>
                      <a:pt x="812800" y="375543"/>
                      <a:pt x="812800" y="375543"/>
                    </a:cubicBezTo>
                    <a:cubicBezTo>
                      <a:pt x="783167" y="405176"/>
                      <a:pt x="757767" y="434810"/>
                      <a:pt x="723900" y="464443"/>
                    </a:cubicBezTo>
                    <a:cubicBezTo>
                      <a:pt x="690033" y="494076"/>
                      <a:pt x="643467" y="530060"/>
                      <a:pt x="609600" y="553343"/>
                    </a:cubicBezTo>
                    <a:cubicBezTo>
                      <a:pt x="575733" y="576626"/>
                      <a:pt x="520700" y="604143"/>
                      <a:pt x="520700" y="604143"/>
                    </a:cubicBezTo>
                    <a:cubicBezTo>
                      <a:pt x="491067" y="621076"/>
                      <a:pt x="476250" y="635893"/>
                      <a:pt x="431800" y="654943"/>
                    </a:cubicBezTo>
                    <a:cubicBezTo>
                      <a:pt x="387350" y="673993"/>
                      <a:pt x="300567" y="701510"/>
                      <a:pt x="254000" y="718443"/>
                    </a:cubicBezTo>
                    <a:cubicBezTo>
                      <a:pt x="207433" y="735376"/>
                      <a:pt x="186267" y="748076"/>
                      <a:pt x="152400" y="756543"/>
                    </a:cubicBezTo>
                    <a:cubicBezTo>
                      <a:pt x="118533" y="765010"/>
                      <a:pt x="74083" y="773476"/>
                      <a:pt x="50800" y="769243"/>
                    </a:cubicBezTo>
                    <a:cubicBezTo>
                      <a:pt x="27517" y="765010"/>
                      <a:pt x="0" y="786176"/>
                      <a:pt x="0" y="756543"/>
                    </a:cubicBezTo>
                    <a:close/>
                  </a:path>
                </a:pathLst>
              </a:custGeom>
              <a:solidFill>
                <a:srgbClr val="FD8008"/>
              </a:solidFill>
              <a:ln>
                <a:solidFill>
                  <a:srgbClr val="CCCC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/>
              <p:cNvSpPr/>
              <p:nvPr/>
            </p:nvSpPr>
            <p:spPr>
              <a:xfrm>
                <a:off x="2699792" y="3145532"/>
                <a:ext cx="230501" cy="152707"/>
              </a:xfrm>
              <a:custGeom>
                <a:avLst/>
                <a:gdLst>
                  <a:gd name="connsiteX0" fmla="*/ 0 w 230501"/>
                  <a:gd name="connsiteY0" fmla="*/ 76507 h 152707"/>
                  <a:gd name="connsiteX1" fmla="*/ 63500 w 230501"/>
                  <a:gd name="connsiteY1" fmla="*/ 307 h 152707"/>
                  <a:gd name="connsiteX2" fmla="*/ 228600 w 230501"/>
                  <a:gd name="connsiteY2" fmla="*/ 101907 h 152707"/>
                  <a:gd name="connsiteX3" fmla="*/ 152400 w 230501"/>
                  <a:gd name="connsiteY3" fmla="*/ 140007 h 152707"/>
                  <a:gd name="connsiteX4" fmla="*/ 139700 w 230501"/>
                  <a:gd name="connsiteY4" fmla="*/ 152707 h 152707"/>
                  <a:gd name="connsiteX5" fmla="*/ 139700 w 230501"/>
                  <a:gd name="connsiteY5" fmla="*/ 152707 h 15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501" h="152707">
                    <a:moveTo>
                      <a:pt x="0" y="76507"/>
                    </a:moveTo>
                    <a:cubicBezTo>
                      <a:pt x="12700" y="36290"/>
                      <a:pt x="25400" y="-3926"/>
                      <a:pt x="63500" y="307"/>
                    </a:cubicBezTo>
                    <a:cubicBezTo>
                      <a:pt x="101600" y="4540"/>
                      <a:pt x="213783" y="78624"/>
                      <a:pt x="228600" y="101907"/>
                    </a:cubicBezTo>
                    <a:cubicBezTo>
                      <a:pt x="243417" y="125190"/>
                      <a:pt x="167217" y="131540"/>
                      <a:pt x="152400" y="140007"/>
                    </a:cubicBezTo>
                    <a:cubicBezTo>
                      <a:pt x="137583" y="148474"/>
                      <a:pt x="139700" y="152707"/>
                      <a:pt x="139700" y="152707"/>
                    </a:cubicBezTo>
                    <a:lnTo>
                      <a:pt x="139700" y="152707"/>
                    </a:lnTo>
                  </a:path>
                </a:pathLst>
              </a:custGeom>
              <a:solidFill>
                <a:srgbClr val="009933"/>
              </a:solidFill>
              <a:ln>
                <a:solidFill>
                  <a:srgbClr val="00993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8" name="図形グループ 27"/>
            <p:cNvGrpSpPr/>
            <p:nvPr/>
          </p:nvGrpSpPr>
          <p:grpSpPr>
            <a:xfrm flipH="1">
              <a:off x="1603903" y="1071696"/>
              <a:ext cx="412184" cy="351275"/>
              <a:chOff x="1893257" y="3064050"/>
              <a:chExt cx="412184" cy="351275"/>
            </a:xfrm>
          </p:grpSpPr>
          <p:sp>
            <p:nvSpPr>
              <p:cNvPr id="47" name="フリーフォーム 46"/>
              <p:cNvSpPr/>
              <p:nvPr/>
            </p:nvSpPr>
            <p:spPr>
              <a:xfrm>
                <a:off x="1893257" y="3064050"/>
                <a:ext cx="412184" cy="351275"/>
              </a:xfrm>
              <a:custGeom>
                <a:avLst/>
                <a:gdLst>
                  <a:gd name="connsiteX0" fmla="*/ 181076 w 412184"/>
                  <a:gd name="connsiteY0" fmla="*/ 331083 h 351275"/>
                  <a:gd name="connsiteX1" fmla="*/ 130276 w 412184"/>
                  <a:gd name="connsiteY1" fmla="*/ 348017 h 351275"/>
                  <a:gd name="connsiteX2" fmla="*/ 104876 w 412184"/>
                  <a:gd name="connsiteY2" fmla="*/ 348017 h 351275"/>
                  <a:gd name="connsiteX3" fmla="*/ 71010 w 412184"/>
                  <a:gd name="connsiteY3" fmla="*/ 314150 h 351275"/>
                  <a:gd name="connsiteX4" fmla="*/ 20210 w 412184"/>
                  <a:gd name="connsiteY4" fmla="*/ 297217 h 351275"/>
                  <a:gd name="connsiteX5" fmla="*/ 11743 w 412184"/>
                  <a:gd name="connsiteY5" fmla="*/ 254883 h 351275"/>
                  <a:gd name="connsiteX6" fmla="*/ 20210 w 412184"/>
                  <a:gd name="connsiteY6" fmla="*/ 178683 h 351275"/>
                  <a:gd name="connsiteX7" fmla="*/ 3276 w 412184"/>
                  <a:gd name="connsiteY7" fmla="*/ 127883 h 351275"/>
                  <a:gd name="connsiteX8" fmla="*/ 96410 w 412184"/>
                  <a:gd name="connsiteY8" fmla="*/ 34750 h 351275"/>
                  <a:gd name="connsiteX9" fmla="*/ 147210 w 412184"/>
                  <a:gd name="connsiteY9" fmla="*/ 26283 h 351275"/>
                  <a:gd name="connsiteX10" fmla="*/ 198010 w 412184"/>
                  <a:gd name="connsiteY10" fmla="*/ 26283 h 351275"/>
                  <a:gd name="connsiteX11" fmla="*/ 240343 w 412184"/>
                  <a:gd name="connsiteY11" fmla="*/ 883 h 351275"/>
                  <a:gd name="connsiteX12" fmla="*/ 308076 w 412184"/>
                  <a:gd name="connsiteY12" fmla="*/ 9350 h 351275"/>
                  <a:gd name="connsiteX13" fmla="*/ 384276 w 412184"/>
                  <a:gd name="connsiteY13" fmla="*/ 43217 h 351275"/>
                  <a:gd name="connsiteX14" fmla="*/ 409676 w 412184"/>
                  <a:gd name="connsiteY14" fmla="*/ 119417 h 351275"/>
                  <a:gd name="connsiteX15" fmla="*/ 409676 w 412184"/>
                  <a:gd name="connsiteY15" fmla="*/ 161750 h 351275"/>
                  <a:gd name="connsiteX16" fmla="*/ 409676 w 412184"/>
                  <a:gd name="connsiteY16" fmla="*/ 212550 h 351275"/>
                  <a:gd name="connsiteX17" fmla="*/ 375810 w 412184"/>
                  <a:gd name="connsiteY17" fmla="*/ 246417 h 351275"/>
                  <a:gd name="connsiteX18" fmla="*/ 291143 w 412184"/>
                  <a:gd name="connsiteY18" fmla="*/ 288750 h 351275"/>
                  <a:gd name="connsiteX19" fmla="*/ 257276 w 412184"/>
                  <a:gd name="connsiteY19" fmla="*/ 322617 h 351275"/>
                  <a:gd name="connsiteX20" fmla="*/ 181076 w 412184"/>
                  <a:gd name="connsiteY20" fmla="*/ 331083 h 35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2184" h="351275">
                    <a:moveTo>
                      <a:pt x="181076" y="331083"/>
                    </a:moveTo>
                    <a:cubicBezTo>
                      <a:pt x="159909" y="335316"/>
                      <a:pt x="142976" y="345195"/>
                      <a:pt x="130276" y="348017"/>
                    </a:cubicBezTo>
                    <a:cubicBezTo>
                      <a:pt x="117576" y="350839"/>
                      <a:pt x="114754" y="353662"/>
                      <a:pt x="104876" y="348017"/>
                    </a:cubicBezTo>
                    <a:cubicBezTo>
                      <a:pt x="94998" y="342372"/>
                      <a:pt x="85121" y="322617"/>
                      <a:pt x="71010" y="314150"/>
                    </a:cubicBezTo>
                    <a:cubicBezTo>
                      <a:pt x="56899" y="305683"/>
                      <a:pt x="30088" y="307095"/>
                      <a:pt x="20210" y="297217"/>
                    </a:cubicBezTo>
                    <a:cubicBezTo>
                      <a:pt x="10332" y="287339"/>
                      <a:pt x="11743" y="274639"/>
                      <a:pt x="11743" y="254883"/>
                    </a:cubicBezTo>
                    <a:cubicBezTo>
                      <a:pt x="11743" y="235127"/>
                      <a:pt x="21621" y="199850"/>
                      <a:pt x="20210" y="178683"/>
                    </a:cubicBezTo>
                    <a:cubicBezTo>
                      <a:pt x="18799" y="157516"/>
                      <a:pt x="-9424" y="151872"/>
                      <a:pt x="3276" y="127883"/>
                    </a:cubicBezTo>
                    <a:cubicBezTo>
                      <a:pt x="15976" y="103894"/>
                      <a:pt x="72421" y="51683"/>
                      <a:pt x="96410" y="34750"/>
                    </a:cubicBezTo>
                    <a:cubicBezTo>
                      <a:pt x="120399" y="17817"/>
                      <a:pt x="130277" y="27694"/>
                      <a:pt x="147210" y="26283"/>
                    </a:cubicBezTo>
                    <a:cubicBezTo>
                      <a:pt x="164143" y="24872"/>
                      <a:pt x="182488" y="30516"/>
                      <a:pt x="198010" y="26283"/>
                    </a:cubicBezTo>
                    <a:cubicBezTo>
                      <a:pt x="213532" y="22050"/>
                      <a:pt x="221999" y="3705"/>
                      <a:pt x="240343" y="883"/>
                    </a:cubicBezTo>
                    <a:cubicBezTo>
                      <a:pt x="258687" y="-1939"/>
                      <a:pt x="284087" y="2294"/>
                      <a:pt x="308076" y="9350"/>
                    </a:cubicBezTo>
                    <a:cubicBezTo>
                      <a:pt x="332065" y="16406"/>
                      <a:pt x="367343" y="24873"/>
                      <a:pt x="384276" y="43217"/>
                    </a:cubicBezTo>
                    <a:cubicBezTo>
                      <a:pt x="401209" y="61561"/>
                      <a:pt x="405443" y="99661"/>
                      <a:pt x="409676" y="119417"/>
                    </a:cubicBezTo>
                    <a:cubicBezTo>
                      <a:pt x="413909" y="139172"/>
                      <a:pt x="409676" y="161750"/>
                      <a:pt x="409676" y="161750"/>
                    </a:cubicBezTo>
                    <a:cubicBezTo>
                      <a:pt x="409676" y="177272"/>
                      <a:pt x="415320" y="198439"/>
                      <a:pt x="409676" y="212550"/>
                    </a:cubicBezTo>
                    <a:cubicBezTo>
                      <a:pt x="404032" y="226661"/>
                      <a:pt x="395565" y="233717"/>
                      <a:pt x="375810" y="246417"/>
                    </a:cubicBezTo>
                    <a:cubicBezTo>
                      <a:pt x="356055" y="259117"/>
                      <a:pt x="310899" y="276050"/>
                      <a:pt x="291143" y="288750"/>
                    </a:cubicBezTo>
                    <a:cubicBezTo>
                      <a:pt x="271387" y="301450"/>
                      <a:pt x="279854" y="315561"/>
                      <a:pt x="257276" y="322617"/>
                    </a:cubicBezTo>
                    <a:cubicBezTo>
                      <a:pt x="234698" y="329672"/>
                      <a:pt x="202243" y="326850"/>
                      <a:pt x="181076" y="331083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solidFill>
                  <a:srgbClr val="CCCC99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/>
              <p:cNvSpPr/>
              <p:nvPr/>
            </p:nvSpPr>
            <p:spPr>
              <a:xfrm>
                <a:off x="2057400" y="3128373"/>
                <a:ext cx="74564" cy="72027"/>
              </a:xfrm>
              <a:custGeom>
                <a:avLst/>
                <a:gdLst>
                  <a:gd name="connsiteX0" fmla="*/ 0 w 194734"/>
                  <a:gd name="connsiteY0" fmla="*/ 177800 h 177800"/>
                  <a:gd name="connsiteX1" fmla="*/ 8467 w 194734"/>
                  <a:gd name="connsiteY1" fmla="*/ 42333 h 177800"/>
                  <a:gd name="connsiteX2" fmla="*/ 33867 w 194734"/>
                  <a:gd name="connsiteY2" fmla="*/ 25400 h 177800"/>
                  <a:gd name="connsiteX3" fmla="*/ 84667 w 194734"/>
                  <a:gd name="connsiteY3" fmla="*/ 8467 h 177800"/>
                  <a:gd name="connsiteX4" fmla="*/ 110067 w 194734"/>
                  <a:gd name="connsiteY4" fmla="*/ 0 h 177800"/>
                  <a:gd name="connsiteX5" fmla="*/ 186267 w 194734"/>
                  <a:gd name="connsiteY5" fmla="*/ 16933 h 177800"/>
                  <a:gd name="connsiteX6" fmla="*/ 194734 w 194734"/>
                  <a:gd name="connsiteY6" fmla="*/ 254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734" h="177800">
                    <a:moveTo>
                      <a:pt x="0" y="177800"/>
                    </a:moveTo>
                    <a:cubicBezTo>
                      <a:pt x="2822" y="132644"/>
                      <a:pt x="-1348" y="86499"/>
                      <a:pt x="8467" y="42333"/>
                    </a:cubicBezTo>
                    <a:cubicBezTo>
                      <a:pt x="10674" y="32400"/>
                      <a:pt x="24568" y="29533"/>
                      <a:pt x="33867" y="25400"/>
                    </a:cubicBezTo>
                    <a:cubicBezTo>
                      <a:pt x="50178" y="18151"/>
                      <a:pt x="67734" y="14111"/>
                      <a:pt x="84667" y="8467"/>
                    </a:cubicBezTo>
                    <a:lnTo>
                      <a:pt x="110067" y="0"/>
                    </a:lnTo>
                    <a:cubicBezTo>
                      <a:pt x="129572" y="3251"/>
                      <a:pt x="165427" y="6513"/>
                      <a:pt x="186267" y="16933"/>
                    </a:cubicBezTo>
                    <a:cubicBezTo>
                      <a:pt x="189837" y="18718"/>
                      <a:pt x="191912" y="22578"/>
                      <a:pt x="194734" y="25400"/>
                    </a:cubicBezTo>
                  </a:path>
                </a:pathLst>
              </a:custGeom>
              <a:noFill/>
              <a:ln w="9525" cmpd="sng">
                <a:solidFill>
                  <a:srgbClr val="CCCC9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/>
              <p:cNvSpPr/>
              <p:nvPr/>
            </p:nvSpPr>
            <p:spPr>
              <a:xfrm rot="2989891">
                <a:off x="2064164" y="3278972"/>
                <a:ext cx="61036" cy="46055"/>
              </a:xfrm>
              <a:custGeom>
                <a:avLst/>
                <a:gdLst>
                  <a:gd name="connsiteX0" fmla="*/ 0 w 194734"/>
                  <a:gd name="connsiteY0" fmla="*/ 177800 h 177800"/>
                  <a:gd name="connsiteX1" fmla="*/ 8467 w 194734"/>
                  <a:gd name="connsiteY1" fmla="*/ 42333 h 177800"/>
                  <a:gd name="connsiteX2" fmla="*/ 33867 w 194734"/>
                  <a:gd name="connsiteY2" fmla="*/ 25400 h 177800"/>
                  <a:gd name="connsiteX3" fmla="*/ 84667 w 194734"/>
                  <a:gd name="connsiteY3" fmla="*/ 8467 h 177800"/>
                  <a:gd name="connsiteX4" fmla="*/ 110067 w 194734"/>
                  <a:gd name="connsiteY4" fmla="*/ 0 h 177800"/>
                  <a:gd name="connsiteX5" fmla="*/ 186267 w 194734"/>
                  <a:gd name="connsiteY5" fmla="*/ 16933 h 177800"/>
                  <a:gd name="connsiteX6" fmla="*/ 194734 w 194734"/>
                  <a:gd name="connsiteY6" fmla="*/ 254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734" h="177800">
                    <a:moveTo>
                      <a:pt x="0" y="177800"/>
                    </a:moveTo>
                    <a:cubicBezTo>
                      <a:pt x="2822" y="132644"/>
                      <a:pt x="-1348" y="86499"/>
                      <a:pt x="8467" y="42333"/>
                    </a:cubicBezTo>
                    <a:cubicBezTo>
                      <a:pt x="10674" y="32400"/>
                      <a:pt x="24568" y="29533"/>
                      <a:pt x="33867" y="25400"/>
                    </a:cubicBezTo>
                    <a:cubicBezTo>
                      <a:pt x="50178" y="18151"/>
                      <a:pt x="67734" y="14111"/>
                      <a:pt x="84667" y="8467"/>
                    </a:cubicBezTo>
                    <a:lnTo>
                      <a:pt x="110067" y="0"/>
                    </a:lnTo>
                    <a:cubicBezTo>
                      <a:pt x="129572" y="3251"/>
                      <a:pt x="165427" y="6513"/>
                      <a:pt x="186267" y="16933"/>
                    </a:cubicBezTo>
                    <a:cubicBezTo>
                      <a:pt x="189837" y="18718"/>
                      <a:pt x="191912" y="22578"/>
                      <a:pt x="194734" y="25400"/>
                    </a:cubicBezTo>
                  </a:path>
                </a:pathLst>
              </a:custGeom>
              <a:noFill/>
              <a:ln w="6350" cmpd="sng">
                <a:solidFill>
                  <a:srgbClr val="CCCC9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" name="図形グループ 28"/>
            <p:cNvGrpSpPr/>
            <p:nvPr/>
          </p:nvGrpSpPr>
          <p:grpSpPr>
            <a:xfrm>
              <a:off x="3206472" y="655621"/>
              <a:ext cx="699320" cy="490893"/>
              <a:chOff x="3454400" y="2595449"/>
              <a:chExt cx="865428" cy="663863"/>
            </a:xfrm>
          </p:grpSpPr>
          <p:sp>
            <p:nvSpPr>
              <p:cNvPr id="43" name="フリーフォーム 42"/>
              <p:cNvSpPr/>
              <p:nvPr/>
            </p:nvSpPr>
            <p:spPr>
              <a:xfrm>
                <a:off x="3454400" y="2768419"/>
                <a:ext cx="279742" cy="266881"/>
              </a:xfrm>
              <a:custGeom>
                <a:avLst/>
                <a:gdLst>
                  <a:gd name="connsiteX0" fmla="*/ 184965 w 706007"/>
                  <a:gd name="connsiteY0" fmla="*/ 546281 h 559953"/>
                  <a:gd name="connsiteX1" fmla="*/ 121465 w 706007"/>
                  <a:gd name="connsiteY1" fmla="*/ 520881 h 559953"/>
                  <a:gd name="connsiteX2" fmla="*/ 57965 w 706007"/>
                  <a:gd name="connsiteY2" fmla="*/ 444681 h 559953"/>
                  <a:gd name="connsiteX3" fmla="*/ 7165 w 706007"/>
                  <a:gd name="connsiteY3" fmla="*/ 381181 h 559953"/>
                  <a:gd name="connsiteX4" fmla="*/ 7165 w 706007"/>
                  <a:gd name="connsiteY4" fmla="*/ 304981 h 559953"/>
                  <a:gd name="connsiteX5" fmla="*/ 70665 w 706007"/>
                  <a:gd name="connsiteY5" fmla="*/ 216081 h 559953"/>
                  <a:gd name="connsiteX6" fmla="*/ 121465 w 706007"/>
                  <a:gd name="connsiteY6" fmla="*/ 177981 h 559953"/>
                  <a:gd name="connsiteX7" fmla="*/ 210365 w 706007"/>
                  <a:gd name="connsiteY7" fmla="*/ 114481 h 559953"/>
                  <a:gd name="connsiteX8" fmla="*/ 286565 w 706007"/>
                  <a:gd name="connsiteY8" fmla="*/ 63681 h 559953"/>
                  <a:gd name="connsiteX9" fmla="*/ 388165 w 706007"/>
                  <a:gd name="connsiteY9" fmla="*/ 25581 h 559953"/>
                  <a:gd name="connsiteX10" fmla="*/ 540565 w 706007"/>
                  <a:gd name="connsiteY10" fmla="*/ 181 h 559953"/>
                  <a:gd name="connsiteX11" fmla="*/ 591365 w 706007"/>
                  <a:gd name="connsiteY11" fmla="*/ 38281 h 559953"/>
                  <a:gd name="connsiteX12" fmla="*/ 654865 w 706007"/>
                  <a:gd name="connsiteY12" fmla="*/ 139881 h 559953"/>
                  <a:gd name="connsiteX13" fmla="*/ 705665 w 706007"/>
                  <a:gd name="connsiteY13" fmla="*/ 254181 h 559953"/>
                  <a:gd name="connsiteX14" fmla="*/ 629465 w 706007"/>
                  <a:gd name="connsiteY14" fmla="*/ 368481 h 559953"/>
                  <a:gd name="connsiteX15" fmla="*/ 515165 w 706007"/>
                  <a:gd name="connsiteY15" fmla="*/ 457381 h 559953"/>
                  <a:gd name="connsiteX16" fmla="*/ 413565 w 706007"/>
                  <a:gd name="connsiteY16" fmla="*/ 520881 h 559953"/>
                  <a:gd name="connsiteX17" fmla="*/ 286565 w 706007"/>
                  <a:gd name="connsiteY17" fmla="*/ 558981 h 559953"/>
                  <a:gd name="connsiteX18" fmla="*/ 184965 w 706007"/>
                  <a:gd name="connsiteY18" fmla="*/ 546281 h 55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6007" h="559953">
                    <a:moveTo>
                      <a:pt x="184965" y="546281"/>
                    </a:moveTo>
                    <a:cubicBezTo>
                      <a:pt x="157448" y="539931"/>
                      <a:pt x="142632" y="537814"/>
                      <a:pt x="121465" y="520881"/>
                    </a:cubicBezTo>
                    <a:cubicBezTo>
                      <a:pt x="100298" y="503948"/>
                      <a:pt x="77015" y="467964"/>
                      <a:pt x="57965" y="444681"/>
                    </a:cubicBezTo>
                    <a:cubicBezTo>
                      <a:pt x="38915" y="421398"/>
                      <a:pt x="15632" y="404464"/>
                      <a:pt x="7165" y="381181"/>
                    </a:cubicBezTo>
                    <a:cubicBezTo>
                      <a:pt x="-1302" y="357898"/>
                      <a:pt x="-3418" y="332498"/>
                      <a:pt x="7165" y="304981"/>
                    </a:cubicBezTo>
                    <a:cubicBezTo>
                      <a:pt x="17748" y="277464"/>
                      <a:pt x="51615" y="237247"/>
                      <a:pt x="70665" y="216081"/>
                    </a:cubicBezTo>
                    <a:cubicBezTo>
                      <a:pt x="89715" y="194915"/>
                      <a:pt x="98182" y="194914"/>
                      <a:pt x="121465" y="177981"/>
                    </a:cubicBezTo>
                    <a:cubicBezTo>
                      <a:pt x="144748" y="161048"/>
                      <a:pt x="182848" y="133531"/>
                      <a:pt x="210365" y="114481"/>
                    </a:cubicBezTo>
                    <a:cubicBezTo>
                      <a:pt x="237882" y="95431"/>
                      <a:pt x="256932" y="78498"/>
                      <a:pt x="286565" y="63681"/>
                    </a:cubicBezTo>
                    <a:cubicBezTo>
                      <a:pt x="316198" y="48864"/>
                      <a:pt x="345832" y="36164"/>
                      <a:pt x="388165" y="25581"/>
                    </a:cubicBezTo>
                    <a:cubicBezTo>
                      <a:pt x="430498" y="14998"/>
                      <a:pt x="506698" y="-1936"/>
                      <a:pt x="540565" y="181"/>
                    </a:cubicBezTo>
                    <a:cubicBezTo>
                      <a:pt x="574432" y="2298"/>
                      <a:pt x="572315" y="14998"/>
                      <a:pt x="591365" y="38281"/>
                    </a:cubicBezTo>
                    <a:cubicBezTo>
                      <a:pt x="610415" y="61564"/>
                      <a:pt x="635815" y="103898"/>
                      <a:pt x="654865" y="139881"/>
                    </a:cubicBezTo>
                    <a:cubicBezTo>
                      <a:pt x="673915" y="175864"/>
                      <a:pt x="709898" y="216081"/>
                      <a:pt x="705665" y="254181"/>
                    </a:cubicBezTo>
                    <a:cubicBezTo>
                      <a:pt x="701432" y="292281"/>
                      <a:pt x="661215" y="334614"/>
                      <a:pt x="629465" y="368481"/>
                    </a:cubicBezTo>
                    <a:cubicBezTo>
                      <a:pt x="597715" y="402348"/>
                      <a:pt x="551148" y="431981"/>
                      <a:pt x="515165" y="457381"/>
                    </a:cubicBezTo>
                    <a:cubicBezTo>
                      <a:pt x="479182" y="482781"/>
                      <a:pt x="451665" y="503948"/>
                      <a:pt x="413565" y="520881"/>
                    </a:cubicBezTo>
                    <a:cubicBezTo>
                      <a:pt x="375465" y="537814"/>
                      <a:pt x="324665" y="554748"/>
                      <a:pt x="286565" y="558981"/>
                    </a:cubicBezTo>
                    <a:cubicBezTo>
                      <a:pt x="248465" y="563214"/>
                      <a:pt x="212482" y="552631"/>
                      <a:pt x="184965" y="546281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solidFill>
                  <a:srgbClr val="CCCC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 rot="3460410">
                <a:off x="3734769" y="2634632"/>
                <a:ext cx="379921" cy="301556"/>
              </a:xfrm>
              <a:custGeom>
                <a:avLst/>
                <a:gdLst>
                  <a:gd name="connsiteX0" fmla="*/ 184965 w 706007"/>
                  <a:gd name="connsiteY0" fmla="*/ 546281 h 559953"/>
                  <a:gd name="connsiteX1" fmla="*/ 121465 w 706007"/>
                  <a:gd name="connsiteY1" fmla="*/ 520881 h 559953"/>
                  <a:gd name="connsiteX2" fmla="*/ 57965 w 706007"/>
                  <a:gd name="connsiteY2" fmla="*/ 444681 h 559953"/>
                  <a:gd name="connsiteX3" fmla="*/ 7165 w 706007"/>
                  <a:gd name="connsiteY3" fmla="*/ 381181 h 559953"/>
                  <a:gd name="connsiteX4" fmla="*/ 7165 w 706007"/>
                  <a:gd name="connsiteY4" fmla="*/ 304981 h 559953"/>
                  <a:gd name="connsiteX5" fmla="*/ 70665 w 706007"/>
                  <a:gd name="connsiteY5" fmla="*/ 216081 h 559953"/>
                  <a:gd name="connsiteX6" fmla="*/ 121465 w 706007"/>
                  <a:gd name="connsiteY6" fmla="*/ 177981 h 559953"/>
                  <a:gd name="connsiteX7" fmla="*/ 210365 w 706007"/>
                  <a:gd name="connsiteY7" fmla="*/ 114481 h 559953"/>
                  <a:gd name="connsiteX8" fmla="*/ 286565 w 706007"/>
                  <a:gd name="connsiteY8" fmla="*/ 63681 h 559953"/>
                  <a:gd name="connsiteX9" fmla="*/ 388165 w 706007"/>
                  <a:gd name="connsiteY9" fmla="*/ 25581 h 559953"/>
                  <a:gd name="connsiteX10" fmla="*/ 540565 w 706007"/>
                  <a:gd name="connsiteY10" fmla="*/ 181 h 559953"/>
                  <a:gd name="connsiteX11" fmla="*/ 591365 w 706007"/>
                  <a:gd name="connsiteY11" fmla="*/ 38281 h 559953"/>
                  <a:gd name="connsiteX12" fmla="*/ 654865 w 706007"/>
                  <a:gd name="connsiteY12" fmla="*/ 139881 h 559953"/>
                  <a:gd name="connsiteX13" fmla="*/ 705665 w 706007"/>
                  <a:gd name="connsiteY13" fmla="*/ 254181 h 559953"/>
                  <a:gd name="connsiteX14" fmla="*/ 629465 w 706007"/>
                  <a:gd name="connsiteY14" fmla="*/ 368481 h 559953"/>
                  <a:gd name="connsiteX15" fmla="*/ 515165 w 706007"/>
                  <a:gd name="connsiteY15" fmla="*/ 457381 h 559953"/>
                  <a:gd name="connsiteX16" fmla="*/ 413565 w 706007"/>
                  <a:gd name="connsiteY16" fmla="*/ 520881 h 559953"/>
                  <a:gd name="connsiteX17" fmla="*/ 286565 w 706007"/>
                  <a:gd name="connsiteY17" fmla="*/ 558981 h 559953"/>
                  <a:gd name="connsiteX18" fmla="*/ 184965 w 706007"/>
                  <a:gd name="connsiteY18" fmla="*/ 546281 h 55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6007" h="559953">
                    <a:moveTo>
                      <a:pt x="184965" y="546281"/>
                    </a:moveTo>
                    <a:cubicBezTo>
                      <a:pt x="157448" y="539931"/>
                      <a:pt x="142632" y="537814"/>
                      <a:pt x="121465" y="520881"/>
                    </a:cubicBezTo>
                    <a:cubicBezTo>
                      <a:pt x="100298" y="503948"/>
                      <a:pt x="77015" y="467964"/>
                      <a:pt x="57965" y="444681"/>
                    </a:cubicBezTo>
                    <a:cubicBezTo>
                      <a:pt x="38915" y="421398"/>
                      <a:pt x="15632" y="404464"/>
                      <a:pt x="7165" y="381181"/>
                    </a:cubicBezTo>
                    <a:cubicBezTo>
                      <a:pt x="-1302" y="357898"/>
                      <a:pt x="-3418" y="332498"/>
                      <a:pt x="7165" y="304981"/>
                    </a:cubicBezTo>
                    <a:cubicBezTo>
                      <a:pt x="17748" y="277464"/>
                      <a:pt x="51615" y="237247"/>
                      <a:pt x="70665" y="216081"/>
                    </a:cubicBezTo>
                    <a:cubicBezTo>
                      <a:pt x="89715" y="194915"/>
                      <a:pt x="98182" y="194914"/>
                      <a:pt x="121465" y="177981"/>
                    </a:cubicBezTo>
                    <a:cubicBezTo>
                      <a:pt x="144748" y="161048"/>
                      <a:pt x="182848" y="133531"/>
                      <a:pt x="210365" y="114481"/>
                    </a:cubicBezTo>
                    <a:cubicBezTo>
                      <a:pt x="237882" y="95431"/>
                      <a:pt x="256932" y="78498"/>
                      <a:pt x="286565" y="63681"/>
                    </a:cubicBezTo>
                    <a:cubicBezTo>
                      <a:pt x="316198" y="48864"/>
                      <a:pt x="345832" y="36164"/>
                      <a:pt x="388165" y="25581"/>
                    </a:cubicBezTo>
                    <a:cubicBezTo>
                      <a:pt x="430498" y="14998"/>
                      <a:pt x="506698" y="-1936"/>
                      <a:pt x="540565" y="181"/>
                    </a:cubicBezTo>
                    <a:cubicBezTo>
                      <a:pt x="574432" y="2298"/>
                      <a:pt x="572315" y="14998"/>
                      <a:pt x="591365" y="38281"/>
                    </a:cubicBezTo>
                    <a:cubicBezTo>
                      <a:pt x="610415" y="61564"/>
                      <a:pt x="635815" y="103898"/>
                      <a:pt x="654865" y="139881"/>
                    </a:cubicBezTo>
                    <a:cubicBezTo>
                      <a:pt x="673915" y="175864"/>
                      <a:pt x="709898" y="216081"/>
                      <a:pt x="705665" y="254181"/>
                    </a:cubicBezTo>
                    <a:cubicBezTo>
                      <a:pt x="701432" y="292281"/>
                      <a:pt x="661215" y="334614"/>
                      <a:pt x="629465" y="368481"/>
                    </a:cubicBezTo>
                    <a:cubicBezTo>
                      <a:pt x="597715" y="402348"/>
                      <a:pt x="551148" y="431981"/>
                      <a:pt x="515165" y="457381"/>
                    </a:cubicBezTo>
                    <a:cubicBezTo>
                      <a:pt x="479182" y="482781"/>
                      <a:pt x="451665" y="503948"/>
                      <a:pt x="413565" y="520881"/>
                    </a:cubicBezTo>
                    <a:cubicBezTo>
                      <a:pt x="375465" y="537814"/>
                      <a:pt x="324665" y="554748"/>
                      <a:pt x="286565" y="558981"/>
                    </a:cubicBezTo>
                    <a:cubicBezTo>
                      <a:pt x="248465" y="563214"/>
                      <a:pt x="212482" y="552631"/>
                      <a:pt x="184965" y="546281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solidFill>
                  <a:srgbClr val="CCCC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/>
              <p:cNvSpPr/>
              <p:nvPr/>
            </p:nvSpPr>
            <p:spPr>
              <a:xfrm rot="19460564" flipH="1">
                <a:off x="3633122" y="2984663"/>
                <a:ext cx="367465" cy="274649"/>
              </a:xfrm>
              <a:custGeom>
                <a:avLst/>
                <a:gdLst>
                  <a:gd name="connsiteX0" fmla="*/ 184965 w 706007"/>
                  <a:gd name="connsiteY0" fmla="*/ 546281 h 559953"/>
                  <a:gd name="connsiteX1" fmla="*/ 121465 w 706007"/>
                  <a:gd name="connsiteY1" fmla="*/ 520881 h 559953"/>
                  <a:gd name="connsiteX2" fmla="*/ 57965 w 706007"/>
                  <a:gd name="connsiteY2" fmla="*/ 444681 h 559953"/>
                  <a:gd name="connsiteX3" fmla="*/ 7165 w 706007"/>
                  <a:gd name="connsiteY3" fmla="*/ 381181 h 559953"/>
                  <a:gd name="connsiteX4" fmla="*/ 7165 w 706007"/>
                  <a:gd name="connsiteY4" fmla="*/ 304981 h 559953"/>
                  <a:gd name="connsiteX5" fmla="*/ 70665 w 706007"/>
                  <a:gd name="connsiteY5" fmla="*/ 216081 h 559953"/>
                  <a:gd name="connsiteX6" fmla="*/ 121465 w 706007"/>
                  <a:gd name="connsiteY6" fmla="*/ 177981 h 559953"/>
                  <a:gd name="connsiteX7" fmla="*/ 210365 w 706007"/>
                  <a:gd name="connsiteY7" fmla="*/ 114481 h 559953"/>
                  <a:gd name="connsiteX8" fmla="*/ 286565 w 706007"/>
                  <a:gd name="connsiteY8" fmla="*/ 63681 h 559953"/>
                  <a:gd name="connsiteX9" fmla="*/ 388165 w 706007"/>
                  <a:gd name="connsiteY9" fmla="*/ 25581 h 559953"/>
                  <a:gd name="connsiteX10" fmla="*/ 540565 w 706007"/>
                  <a:gd name="connsiteY10" fmla="*/ 181 h 559953"/>
                  <a:gd name="connsiteX11" fmla="*/ 591365 w 706007"/>
                  <a:gd name="connsiteY11" fmla="*/ 38281 h 559953"/>
                  <a:gd name="connsiteX12" fmla="*/ 654865 w 706007"/>
                  <a:gd name="connsiteY12" fmla="*/ 139881 h 559953"/>
                  <a:gd name="connsiteX13" fmla="*/ 705665 w 706007"/>
                  <a:gd name="connsiteY13" fmla="*/ 254181 h 559953"/>
                  <a:gd name="connsiteX14" fmla="*/ 629465 w 706007"/>
                  <a:gd name="connsiteY14" fmla="*/ 368481 h 559953"/>
                  <a:gd name="connsiteX15" fmla="*/ 515165 w 706007"/>
                  <a:gd name="connsiteY15" fmla="*/ 457381 h 559953"/>
                  <a:gd name="connsiteX16" fmla="*/ 413565 w 706007"/>
                  <a:gd name="connsiteY16" fmla="*/ 520881 h 559953"/>
                  <a:gd name="connsiteX17" fmla="*/ 286565 w 706007"/>
                  <a:gd name="connsiteY17" fmla="*/ 558981 h 559953"/>
                  <a:gd name="connsiteX18" fmla="*/ 184965 w 706007"/>
                  <a:gd name="connsiteY18" fmla="*/ 546281 h 55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6007" h="559953">
                    <a:moveTo>
                      <a:pt x="184965" y="546281"/>
                    </a:moveTo>
                    <a:cubicBezTo>
                      <a:pt x="157448" y="539931"/>
                      <a:pt x="142632" y="537814"/>
                      <a:pt x="121465" y="520881"/>
                    </a:cubicBezTo>
                    <a:cubicBezTo>
                      <a:pt x="100298" y="503948"/>
                      <a:pt x="77015" y="467964"/>
                      <a:pt x="57965" y="444681"/>
                    </a:cubicBezTo>
                    <a:cubicBezTo>
                      <a:pt x="38915" y="421398"/>
                      <a:pt x="15632" y="404464"/>
                      <a:pt x="7165" y="381181"/>
                    </a:cubicBezTo>
                    <a:cubicBezTo>
                      <a:pt x="-1302" y="357898"/>
                      <a:pt x="-3418" y="332498"/>
                      <a:pt x="7165" y="304981"/>
                    </a:cubicBezTo>
                    <a:cubicBezTo>
                      <a:pt x="17748" y="277464"/>
                      <a:pt x="51615" y="237247"/>
                      <a:pt x="70665" y="216081"/>
                    </a:cubicBezTo>
                    <a:cubicBezTo>
                      <a:pt x="89715" y="194915"/>
                      <a:pt x="98182" y="194914"/>
                      <a:pt x="121465" y="177981"/>
                    </a:cubicBezTo>
                    <a:cubicBezTo>
                      <a:pt x="144748" y="161048"/>
                      <a:pt x="182848" y="133531"/>
                      <a:pt x="210365" y="114481"/>
                    </a:cubicBezTo>
                    <a:cubicBezTo>
                      <a:pt x="237882" y="95431"/>
                      <a:pt x="256932" y="78498"/>
                      <a:pt x="286565" y="63681"/>
                    </a:cubicBezTo>
                    <a:cubicBezTo>
                      <a:pt x="316198" y="48864"/>
                      <a:pt x="345832" y="36164"/>
                      <a:pt x="388165" y="25581"/>
                    </a:cubicBezTo>
                    <a:cubicBezTo>
                      <a:pt x="430498" y="14998"/>
                      <a:pt x="506698" y="-1936"/>
                      <a:pt x="540565" y="181"/>
                    </a:cubicBezTo>
                    <a:cubicBezTo>
                      <a:pt x="574432" y="2298"/>
                      <a:pt x="572315" y="14998"/>
                      <a:pt x="591365" y="38281"/>
                    </a:cubicBezTo>
                    <a:cubicBezTo>
                      <a:pt x="610415" y="61564"/>
                      <a:pt x="635815" y="103898"/>
                      <a:pt x="654865" y="139881"/>
                    </a:cubicBezTo>
                    <a:cubicBezTo>
                      <a:pt x="673915" y="175864"/>
                      <a:pt x="709898" y="216081"/>
                      <a:pt x="705665" y="254181"/>
                    </a:cubicBezTo>
                    <a:cubicBezTo>
                      <a:pt x="701432" y="292281"/>
                      <a:pt x="661215" y="334614"/>
                      <a:pt x="629465" y="368481"/>
                    </a:cubicBezTo>
                    <a:cubicBezTo>
                      <a:pt x="597715" y="402348"/>
                      <a:pt x="551148" y="431981"/>
                      <a:pt x="515165" y="457381"/>
                    </a:cubicBezTo>
                    <a:cubicBezTo>
                      <a:pt x="479182" y="482781"/>
                      <a:pt x="451665" y="503948"/>
                      <a:pt x="413565" y="520881"/>
                    </a:cubicBezTo>
                    <a:cubicBezTo>
                      <a:pt x="375465" y="537814"/>
                      <a:pt x="324665" y="554748"/>
                      <a:pt x="286565" y="558981"/>
                    </a:cubicBezTo>
                    <a:cubicBezTo>
                      <a:pt x="248465" y="563214"/>
                      <a:pt x="212482" y="552631"/>
                      <a:pt x="184965" y="546281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solidFill>
                  <a:srgbClr val="CCCC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/>
              <p:cNvSpPr/>
              <p:nvPr/>
            </p:nvSpPr>
            <p:spPr>
              <a:xfrm flipV="1">
                <a:off x="4040086" y="2920818"/>
                <a:ext cx="279742" cy="266881"/>
              </a:xfrm>
              <a:custGeom>
                <a:avLst/>
                <a:gdLst>
                  <a:gd name="connsiteX0" fmla="*/ 184965 w 706007"/>
                  <a:gd name="connsiteY0" fmla="*/ 546281 h 559953"/>
                  <a:gd name="connsiteX1" fmla="*/ 121465 w 706007"/>
                  <a:gd name="connsiteY1" fmla="*/ 520881 h 559953"/>
                  <a:gd name="connsiteX2" fmla="*/ 57965 w 706007"/>
                  <a:gd name="connsiteY2" fmla="*/ 444681 h 559953"/>
                  <a:gd name="connsiteX3" fmla="*/ 7165 w 706007"/>
                  <a:gd name="connsiteY3" fmla="*/ 381181 h 559953"/>
                  <a:gd name="connsiteX4" fmla="*/ 7165 w 706007"/>
                  <a:gd name="connsiteY4" fmla="*/ 304981 h 559953"/>
                  <a:gd name="connsiteX5" fmla="*/ 70665 w 706007"/>
                  <a:gd name="connsiteY5" fmla="*/ 216081 h 559953"/>
                  <a:gd name="connsiteX6" fmla="*/ 121465 w 706007"/>
                  <a:gd name="connsiteY6" fmla="*/ 177981 h 559953"/>
                  <a:gd name="connsiteX7" fmla="*/ 210365 w 706007"/>
                  <a:gd name="connsiteY7" fmla="*/ 114481 h 559953"/>
                  <a:gd name="connsiteX8" fmla="*/ 286565 w 706007"/>
                  <a:gd name="connsiteY8" fmla="*/ 63681 h 559953"/>
                  <a:gd name="connsiteX9" fmla="*/ 388165 w 706007"/>
                  <a:gd name="connsiteY9" fmla="*/ 25581 h 559953"/>
                  <a:gd name="connsiteX10" fmla="*/ 540565 w 706007"/>
                  <a:gd name="connsiteY10" fmla="*/ 181 h 559953"/>
                  <a:gd name="connsiteX11" fmla="*/ 591365 w 706007"/>
                  <a:gd name="connsiteY11" fmla="*/ 38281 h 559953"/>
                  <a:gd name="connsiteX12" fmla="*/ 654865 w 706007"/>
                  <a:gd name="connsiteY12" fmla="*/ 139881 h 559953"/>
                  <a:gd name="connsiteX13" fmla="*/ 705665 w 706007"/>
                  <a:gd name="connsiteY13" fmla="*/ 254181 h 559953"/>
                  <a:gd name="connsiteX14" fmla="*/ 629465 w 706007"/>
                  <a:gd name="connsiteY14" fmla="*/ 368481 h 559953"/>
                  <a:gd name="connsiteX15" fmla="*/ 515165 w 706007"/>
                  <a:gd name="connsiteY15" fmla="*/ 457381 h 559953"/>
                  <a:gd name="connsiteX16" fmla="*/ 413565 w 706007"/>
                  <a:gd name="connsiteY16" fmla="*/ 520881 h 559953"/>
                  <a:gd name="connsiteX17" fmla="*/ 286565 w 706007"/>
                  <a:gd name="connsiteY17" fmla="*/ 558981 h 559953"/>
                  <a:gd name="connsiteX18" fmla="*/ 184965 w 706007"/>
                  <a:gd name="connsiteY18" fmla="*/ 546281 h 55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06007" h="559953">
                    <a:moveTo>
                      <a:pt x="184965" y="546281"/>
                    </a:moveTo>
                    <a:cubicBezTo>
                      <a:pt x="157448" y="539931"/>
                      <a:pt x="142632" y="537814"/>
                      <a:pt x="121465" y="520881"/>
                    </a:cubicBezTo>
                    <a:cubicBezTo>
                      <a:pt x="100298" y="503948"/>
                      <a:pt x="77015" y="467964"/>
                      <a:pt x="57965" y="444681"/>
                    </a:cubicBezTo>
                    <a:cubicBezTo>
                      <a:pt x="38915" y="421398"/>
                      <a:pt x="15632" y="404464"/>
                      <a:pt x="7165" y="381181"/>
                    </a:cubicBezTo>
                    <a:cubicBezTo>
                      <a:pt x="-1302" y="357898"/>
                      <a:pt x="-3418" y="332498"/>
                      <a:pt x="7165" y="304981"/>
                    </a:cubicBezTo>
                    <a:cubicBezTo>
                      <a:pt x="17748" y="277464"/>
                      <a:pt x="51615" y="237247"/>
                      <a:pt x="70665" y="216081"/>
                    </a:cubicBezTo>
                    <a:cubicBezTo>
                      <a:pt x="89715" y="194915"/>
                      <a:pt x="98182" y="194914"/>
                      <a:pt x="121465" y="177981"/>
                    </a:cubicBezTo>
                    <a:cubicBezTo>
                      <a:pt x="144748" y="161048"/>
                      <a:pt x="182848" y="133531"/>
                      <a:pt x="210365" y="114481"/>
                    </a:cubicBezTo>
                    <a:cubicBezTo>
                      <a:pt x="237882" y="95431"/>
                      <a:pt x="256932" y="78498"/>
                      <a:pt x="286565" y="63681"/>
                    </a:cubicBezTo>
                    <a:cubicBezTo>
                      <a:pt x="316198" y="48864"/>
                      <a:pt x="345832" y="36164"/>
                      <a:pt x="388165" y="25581"/>
                    </a:cubicBezTo>
                    <a:cubicBezTo>
                      <a:pt x="430498" y="14998"/>
                      <a:pt x="506698" y="-1936"/>
                      <a:pt x="540565" y="181"/>
                    </a:cubicBezTo>
                    <a:cubicBezTo>
                      <a:pt x="574432" y="2298"/>
                      <a:pt x="572315" y="14998"/>
                      <a:pt x="591365" y="38281"/>
                    </a:cubicBezTo>
                    <a:cubicBezTo>
                      <a:pt x="610415" y="61564"/>
                      <a:pt x="635815" y="103898"/>
                      <a:pt x="654865" y="139881"/>
                    </a:cubicBezTo>
                    <a:cubicBezTo>
                      <a:pt x="673915" y="175864"/>
                      <a:pt x="709898" y="216081"/>
                      <a:pt x="705665" y="254181"/>
                    </a:cubicBezTo>
                    <a:cubicBezTo>
                      <a:pt x="701432" y="292281"/>
                      <a:pt x="661215" y="334614"/>
                      <a:pt x="629465" y="368481"/>
                    </a:cubicBezTo>
                    <a:cubicBezTo>
                      <a:pt x="597715" y="402348"/>
                      <a:pt x="551148" y="431981"/>
                      <a:pt x="515165" y="457381"/>
                    </a:cubicBezTo>
                    <a:cubicBezTo>
                      <a:pt x="479182" y="482781"/>
                      <a:pt x="451665" y="503948"/>
                      <a:pt x="413565" y="520881"/>
                    </a:cubicBezTo>
                    <a:cubicBezTo>
                      <a:pt x="375465" y="537814"/>
                      <a:pt x="324665" y="554748"/>
                      <a:pt x="286565" y="558981"/>
                    </a:cubicBezTo>
                    <a:cubicBezTo>
                      <a:pt x="248465" y="563214"/>
                      <a:pt x="212482" y="552631"/>
                      <a:pt x="184965" y="546281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solidFill>
                  <a:srgbClr val="CCCC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図形グループ 29"/>
            <p:cNvGrpSpPr/>
            <p:nvPr/>
          </p:nvGrpSpPr>
          <p:grpSpPr>
            <a:xfrm rot="1589181" flipV="1">
              <a:off x="1640629" y="644314"/>
              <a:ext cx="412184" cy="351275"/>
              <a:chOff x="1893257" y="3064050"/>
              <a:chExt cx="412184" cy="351275"/>
            </a:xfrm>
          </p:grpSpPr>
          <p:sp>
            <p:nvSpPr>
              <p:cNvPr id="40" name="フリーフォーム 39"/>
              <p:cNvSpPr/>
              <p:nvPr/>
            </p:nvSpPr>
            <p:spPr>
              <a:xfrm>
                <a:off x="1893257" y="3064050"/>
                <a:ext cx="412184" cy="351275"/>
              </a:xfrm>
              <a:custGeom>
                <a:avLst/>
                <a:gdLst>
                  <a:gd name="connsiteX0" fmla="*/ 181076 w 412184"/>
                  <a:gd name="connsiteY0" fmla="*/ 331083 h 351275"/>
                  <a:gd name="connsiteX1" fmla="*/ 130276 w 412184"/>
                  <a:gd name="connsiteY1" fmla="*/ 348017 h 351275"/>
                  <a:gd name="connsiteX2" fmla="*/ 104876 w 412184"/>
                  <a:gd name="connsiteY2" fmla="*/ 348017 h 351275"/>
                  <a:gd name="connsiteX3" fmla="*/ 71010 w 412184"/>
                  <a:gd name="connsiteY3" fmla="*/ 314150 h 351275"/>
                  <a:gd name="connsiteX4" fmla="*/ 20210 w 412184"/>
                  <a:gd name="connsiteY4" fmla="*/ 297217 h 351275"/>
                  <a:gd name="connsiteX5" fmla="*/ 11743 w 412184"/>
                  <a:gd name="connsiteY5" fmla="*/ 254883 h 351275"/>
                  <a:gd name="connsiteX6" fmla="*/ 20210 w 412184"/>
                  <a:gd name="connsiteY6" fmla="*/ 178683 h 351275"/>
                  <a:gd name="connsiteX7" fmla="*/ 3276 w 412184"/>
                  <a:gd name="connsiteY7" fmla="*/ 127883 h 351275"/>
                  <a:gd name="connsiteX8" fmla="*/ 96410 w 412184"/>
                  <a:gd name="connsiteY8" fmla="*/ 34750 h 351275"/>
                  <a:gd name="connsiteX9" fmla="*/ 147210 w 412184"/>
                  <a:gd name="connsiteY9" fmla="*/ 26283 h 351275"/>
                  <a:gd name="connsiteX10" fmla="*/ 198010 w 412184"/>
                  <a:gd name="connsiteY10" fmla="*/ 26283 h 351275"/>
                  <a:gd name="connsiteX11" fmla="*/ 240343 w 412184"/>
                  <a:gd name="connsiteY11" fmla="*/ 883 h 351275"/>
                  <a:gd name="connsiteX12" fmla="*/ 308076 w 412184"/>
                  <a:gd name="connsiteY12" fmla="*/ 9350 h 351275"/>
                  <a:gd name="connsiteX13" fmla="*/ 384276 w 412184"/>
                  <a:gd name="connsiteY13" fmla="*/ 43217 h 351275"/>
                  <a:gd name="connsiteX14" fmla="*/ 409676 w 412184"/>
                  <a:gd name="connsiteY14" fmla="*/ 119417 h 351275"/>
                  <a:gd name="connsiteX15" fmla="*/ 409676 w 412184"/>
                  <a:gd name="connsiteY15" fmla="*/ 161750 h 351275"/>
                  <a:gd name="connsiteX16" fmla="*/ 409676 w 412184"/>
                  <a:gd name="connsiteY16" fmla="*/ 212550 h 351275"/>
                  <a:gd name="connsiteX17" fmla="*/ 375810 w 412184"/>
                  <a:gd name="connsiteY17" fmla="*/ 246417 h 351275"/>
                  <a:gd name="connsiteX18" fmla="*/ 291143 w 412184"/>
                  <a:gd name="connsiteY18" fmla="*/ 288750 h 351275"/>
                  <a:gd name="connsiteX19" fmla="*/ 257276 w 412184"/>
                  <a:gd name="connsiteY19" fmla="*/ 322617 h 351275"/>
                  <a:gd name="connsiteX20" fmla="*/ 181076 w 412184"/>
                  <a:gd name="connsiteY20" fmla="*/ 331083 h 351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2184" h="351275">
                    <a:moveTo>
                      <a:pt x="181076" y="331083"/>
                    </a:moveTo>
                    <a:cubicBezTo>
                      <a:pt x="159909" y="335316"/>
                      <a:pt x="142976" y="345195"/>
                      <a:pt x="130276" y="348017"/>
                    </a:cubicBezTo>
                    <a:cubicBezTo>
                      <a:pt x="117576" y="350839"/>
                      <a:pt x="114754" y="353662"/>
                      <a:pt x="104876" y="348017"/>
                    </a:cubicBezTo>
                    <a:cubicBezTo>
                      <a:pt x="94998" y="342372"/>
                      <a:pt x="85121" y="322617"/>
                      <a:pt x="71010" y="314150"/>
                    </a:cubicBezTo>
                    <a:cubicBezTo>
                      <a:pt x="56899" y="305683"/>
                      <a:pt x="30088" y="307095"/>
                      <a:pt x="20210" y="297217"/>
                    </a:cubicBezTo>
                    <a:cubicBezTo>
                      <a:pt x="10332" y="287339"/>
                      <a:pt x="11743" y="274639"/>
                      <a:pt x="11743" y="254883"/>
                    </a:cubicBezTo>
                    <a:cubicBezTo>
                      <a:pt x="11743" y="235127"/>
                      <a:pt x="21621" y="199850"/>
                      <a:pt x="20210" y="178683"/>
                    </a:cubicBezTo>
                    <a:cubicBezTo>
                      <a:pt x="18799" y="157516"/>
                      <a:pt x="-9424" y="151872"/>
                      <a:pt x="3276" y="127883"/>
                    </a:cubicBezTo>
                    <a:cubicBezTo>
                      <a:pt x="15976" y="103894"/>
                      <a:pt x="72421" y="51683"/>
                      <a:pt x="96410" y="34750"/>
                    </a:cubicBezTo>
                    <a:cubicBezTo>
                      <a:pt x="120399" y="17817"/>
                      <a:pt x="130277" y="27694"/>
                      <a:pt x="147210" y="26283"/>
                    </a:cubicBezTo>
                    <a:cubicBezTo>
                      <a:pt x="164143" y="24872"/>
                      <a:pt x="182488" y="30516"/>
                      <a:pt x="198010" y="26283"/>
                    </a:cubicBezTo>
                    <a:cubicBezTo>
                      <a:pt x="213532" y="22050"/>
                      <a:pt x="221999" y="3705"/>
                      <a:pt x="240343" y="883"/>
                    </a:cubicBezTo>
                    <a:cubicBezTo>
                      <a:pt x="258687" y="-1939"/>
                      <a:pt x="284087" y="2294"/>
                      <a:pt x="308076" y="9350"/>
                    </a:cubicBezTo>
                    <a:cubicBezTo>
                      <a:pt x="332065" y="16406"/>
                      <a:pt x="367343" y="24873"/>
                      <a:pt x="384276" y="43217"/>
                    </a:cubicBezTo>
                    <a:cubicBezTo>
                      <a:pt x="401209" y="61561"/>
                      <a:pt x="405443" y="99661"/>
                      <a:pt x="409676" y="119417"/>
                    </a:cubicBezTo>
                    <a:cubicBezTo>
                      <a:pt x="413909" y="139172"/>
                      <a:pt x="409676" y="161750"/>
                      <a:pt x="409676" y="161750"/>
                    </a:cubicBezTo>
                    <a:cubicBezTo>
                      <a:pt x="409676" y="177272"/>
                      <a:pt x="415320" y="198439"/>
                      <a:pt x="409676" y="212550"/>
                    </a:cubicBezTo>
                    <a:cubicBezTo>
                      <a:pt x="404032" y="226661"/>
                      <a:pt x="395565" y="233717"/>
                      <a:pt x="375810" y="246417"/>
                    </a:cubicBezTo>
                    <a:cubicBezTo>
                      <a:pt x="356055" y="259117"/>
                      <a:pt x="310899" y="276050"/>
                      <a:pt x="291143" y="288750"/>
                    </a:cubicBezTo>
                    <a:cubicBezTo>
                      <a:pt x="271387" y="301450"/>
                      <a:pt x="279854" y="315561"/>
                      <a:pt x="257276" y="322617"/>
                    </a:cubicBezTo>
                    <a:cubicBezTo>
                      <a:pt x="234698" y="329672"/>
                      <a:pt x="202243" y="326850"/>
                      <a:pt x="181076" y="331083"/>
                    </a:cubicBezTo>
                    <a:close/>
                  </a:path>
                </a:pathLst>
              </a:custGeom>
              <a:solidFill>
                <a:srgbClr val="FFFF99"/>
              </a:solidFill>
              <a:ln>
                <a:solidFill>
                  <a:srgbClr val="CCCC99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/>
              <p:cNvSpPr/>
              <p:nvPr/>
            </p:nvSpPr>
            <p:spPr>
              <a:xfrm>
                <a:off x="2057400" y="3128373"/>
                <a:ext cx="74564" cy="72027"/>
              </a:xfrm>
              <a:custGeom>
                <a:avLst/>
                <a:gdLst>
                  <a:gd name="connsiteX0" fmla="*/ 0 w 194734"/>
                  <a:gd name="connsiteY0" fmla="*/ 177800 h 177800"/>
                  <a:gd name="connsiteX1" fmla="*/ 8467 w 194734"/>
                  <a:gd name="connsiteY1" fmla="*/ 42333 h 177800"/>
                  <a:gd name="connsiteX2" fmla="*/ 33867 w 194734"/>
                  <a:gd name="connsiteY2" fmla="*/ 25400 h 177800"/>
                  <a:gd name="connsiteX3" fmla="*/ 84667 w 194734"/>
                  <a:gd name="connsiteY3" fmla="*/ 8467 h 177800"/>
                  <a:gd name="connsiteX4" fmla="*/ 110067 w 194734"/>
                  <a:gd name="connsiteY4" fmla="*/ 0 h 177800"/>
                  <a:gd name="connsiteX5" fmla="*/ 186267 w 194734"/>
                  <a:gd name="connsiteY5" fmla="*/ 16933 h 177800"/>
                  <a:gd name="connsiteX6" fmla="*/ 194734 w 194734"/>
                  <a:gd name="connsiteY6" fmla="*/ 254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734" h="177800">
                    <a:moveTo>
                      <a:pt x="0" y="177800"/>
                    </a:moveTo>
                    <a:cubicBezTo>
                      <a:pt x="2822" y="132644"/>
                      <a:pt x="-1348" y="86499"/>
                      <a:pt x="8467" y="42333"/>
                    </a:cubicBezTo>
                    <a:cubicBezTo>
                      <a:pt x="10674" y="32400"/>
                      <a:pt x="24568" y="29533"/>
                      <a:pt x="33867" y="25400"/>
                    </a:cubicBezTo>
                    <a:cubicBezTo>
                      <a:pt x="50178" y="18151"/>
                      <a:pt x="67734" y="14111"/>
                      <a:pt x="84667" y="8467"/>
                    </a:cubicBezTo>
                    <a:lnTo>
                      <a:pt x="110067" y="0"/>
                    </a:lnTo>
                    <a:cubicBezTo>
                      <a:pt x="129572" y="3251"/>
                      <a:pt x="165427" y="6513"/>
                      <a:pt x="186267" y="16933"/>
                    </a:cubicBezTo>
                    <a:cubicBezTo>
                      <a:pt x="189837" y="18718"/>
                      <a:pt x="191912" y="22578"/>
                      <a:pt x="194734" y="25400"/>
                    </a:cubicBezTo>
                  </a:path>
                </a:pathLst>
              </a:custGeom>
              <a:noFill/>
              <a:ln w="9525" cmpd="sng">
                <a:solidFill>
                  <a:srgbClr val="CCCC9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 rot="2989891">
                <a:off x="2064164" y="3278972"/>
                <a:ext cx="61036" cy="46055"/>
              </a:xfrm>
              <a:custGeom>
                <a:avLst/>
                <a:gdLst>
                  <a:gd name="connsiteX0" fmla="*/ 0 w 194734"/>
                  <a:gd name="connsiteY0" fmla="*/ 177800 h 177800"/>
                  <a:gd name="connsiteX1" fmla="*/ 8467 w 194734"/>
                  <a:gd name="connsiteY1" fmla="*/ 42333 h 177800"/>
                  <a:gd name="connsiteX2" fmla="*/ 33867 w 194734"/>
                  <a:gd name="connsiteY2" fmla="*/ 25400 h 177800"/>
                  <a:gd name="connsiteX3" fmla="*/ 84667 w 194734"/>
                  <a:gd name="connsiteY3" fmla="*/ 8467 h 177800"/>
                  <a:gd name="connsiteX4" fmla="*/ 110067 w 194734"/>
                  <a:gd name="connsiteY4" fmla="*/ 0 h 177800"/>
                  <a:gd name="connsiteX5" fmla="*/ 186267 w 194734"/>
                  <a:gd name="connsiteY5" fmla="*/ 16933 h 177800"/>
                  <a:gd name="connsiteX6" fmla="*/ 194734 w 194734"/>
                  <a:gd name="connsiteY6" fmla="*/ 2540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734" h="177800">
                    <a:moveTo>
                      <a:pt x="0" y="177800"/>
                    </a:moveTo>
                    <a:cubicBezTo>
                      <a:pt x="2822" y="132644"/>
                      <a:pt x="-1348" y="86499"/>
                      <a:pt x="8467" y="42333"/>
                    </a:cubicBezTo>
                    <a:cubicBezTo>
                      <a:pt x="10674" y="32400"/>
                      <a:pt x="24568" y="29533"/>
                      <a:pt x="33867" y="25400"/>
                    </a:cubicBezTo>
                    <a:cubicBezTo>
                      <a:pt x="50178" y="18151"/>
                      <a:pt x="67734" y="14111"/>
                      <a:pt x="84667" y="8467"/>
                    </a:cubicBezTo>
                    <a:lnTo>
                      <a:pt x="110067" y="0"/>
                    </a:lnTo>
                    <a:cubicBezTo>
                      <a:pt x="129572" y="3251"/>
                      <a:pt x="165427" y="6513"/>
                      <a:pt x="186267" y="16933"/>
                    </a:cubicBezTo>
                    <a:cubicBezTo>
                      <a:pt x="189837" y="18718"/>
                      <a:pt x="191912" y="22578"/>
                      <a:pt x="194734" y="25400"/>
                    </a:cubicBezTo>
                  </a:path>
                </a:pathLst>
              </a:custGeom>
              <a:noFill/>
              <a:ln w="6350" cmpd="sng">
                <a:solidFill>
                  <a:srgbClr val="CCCC9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1" name="図形グループ 30"/>
            <p:cNvGrpSpPr/>
            <p:nvPr/>
          </p:nvGrpSpPr>
          <p:grpSpPr>
            <a:xfrm>
              <a:off x="2920772" y="1318756"/>
              <a:ext cx="831441" cy="470192"/>
              <a:chOff x="4241800" y="2806700"/>
              <a:chExt cx="1354422" cy="698500"/>
            </a:xfrm>
          </p:grpSpPr>
          <p:sp>
            <p:nvSpPr>
              <p:cNvPr id="32" name="平行四辺形 31"/>
              <p:cNvSpPr/>
              <p:nvPr/>
            </p:nvSpPr>
            <p:spPr>
              <a:xfrm>
                <a:off x="4386583" y="2806700"/>
                <a:ext cx="375917" cy="698500"/>
              </a:xfrm>
              <a:prstGeom prst="parallelogram">
                <a:avLst>
                  <a:gd name="adj" fmla="val 48649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平行四辺形 32"/>
              <p:cNvSpPr/>
              <p:nvPr/>
            </p:nvSpPr>
            <p:spPr>
              <a:xfrm>
                <a:off x="4241800" y="2806700"/>
                <a:ext cx="1354422" cy="698500"/>
              </a:xfrm>
              <a:prstGeom prst="parallelogram">
                <a:avLst/>
              </a:prstGeom>
              <a:noFill/>
              <a:ln>
                <a:solidFill>
                  <a:srgbClr val="CCCC9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4" name="図形グループ 33"/>
              <p:cNvGrpSpPr/>
              <p:nvPr/>
            </p:nvGrpSpPr>
            <p:grpSpPr>
              <a:xfrm>
                <a:off x="4762500" y="2971442"/>
                <a:ext cx="630820" cy="313999"/>
                <a:chOff x="2188441" y="2786675"/>
                <a:chExt cx="816044" cy="427442"/>
              </a:xfrm>
            </p:grpSpPr>
            <p:grpSp>
              <p:nvGrpSpPr>
                <p:cNvPr id="35" name="図形グループ 34"/>
                <p:cNvGrpSpPr/>
                <p:nvPr/>
              </p:nvGrpSpPr>
              <p:grpSpPr>
                <a:xfrm>
                  <a:off x="2188441" y="2786675"/>
                  <a:ext cx="269428" cy="427442"/>
                  <a:chOff x="2294181" y="2921000"/>
                  <a:chExt cx="244193" cy="330200"/>
                </a:xfrm>
              </p:grpSpPr>
              <p:sp>
                <p:nvSpPr>
                  <p:cNvPr id="38" name="フリーフォーム 37"/>
                  <p:cNvSpPr/>
                  <p:nvPr/>
                </p:nvSpPr>
                <p:spPr>
                  <a:xfrm>
                    <a:off x="2294181" y="3018277"/>
                    <a:ext cx="244193" cy="232923"/>
                  </a:xfrm>
                  <a:custGeom>
                    <a:avLst/>
                    <a:gdLst>
                      <a:gd name="connsiteX0" fmla="*/ 0 w 244193"/>
                      <a:gd name="connsiteY0" fmla="*/ 29723 h 232923"/>
                      <a:gd name="connsiteX1" fmla="*/ 241300 w 244193"/>
                      <a:gd name="connsiteY1" fmla="*/ 17023 h 232923"/>
                      <a:gd name="connsiteX2" fmla="*/ 139700 w 244193"/>
                      <a:gd name="connsiteY2" fmla="*/ 232923 h 232923"/>
                      <a:gd name="connsiteX3" fmla="*/ 139700 w 244193"/>
                      <a:gd name="connsiteY3" fmla="*/ 232923 h 232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4193" h="232923">
                        <a:moveTo>
                          <a:pt x="0" y="29723"/>
                        </a:moveTo>
                        <a:cubicBezTo>
                          <a:pt x="109008" y="6439"/>
                          <a:pt x="218017" y="-16844"/>
                          <a:pt x="241300" y="17023"/>
                        </a:cubicBezTo>
                        <a:cubicBezTo>
                          <a:pt x="264583" y="50890"/>
                          <a:pt x="139700" y="232923"/>
                          <a:pt x="139700" y="232923"/>
                        </a:cubicBezTo>
                        <a:lnTo>
                          <a:pt x="139700" y="232923"/>
                        </a:lnTo>
                      </a:path>
                    </a:pathLst>
                  </a:custGeom>
                  <a:ln>
                    <a:solidFill>
                      <a:schemeClr val="accent6">
                        <a:lumMod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フリーフォーム 38"/>
                  <p:cNvSpPr/>
                  <p:nvPr/>
                </p:nvSpPr>
                <p:spPr>
                  <a:xfrm>
                    <a:off x="2294181" y="2921000"/>
                    <a:ext cx="163688" cy="318516"/>
                  </a:xfrm>
                  <a:custGeom>
                    <a:avLst/>
                    <a:gdLst>
                      <a:gd name="connsiteX0" fmla="*/ 163688 w 163688"/>
                      <a:gd name="connsiteY0" fmla="*/ 0 h 318516"/>
                      <a:gd name="connsiteX1" fmla="*/ 11288 w 163688"/>
                      <a:gd name="connsiteY1" fmla="*/ 292100 h 318516"/>
                      <a:gd name="connsiteX2" fmla="*/ 11288 w 163688"/>
                      <a:gd name="connsiteY2" fmla="*/ 304800 h 318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3688" h="318516">
                        <a:moveTo>
                          <a:pt x="163688" y="0"/>
                        </a:moveTo>
                        <a:cubicBezTo>
                          <a:pt x="100188" y="120650"/>
                          <a:pt x="36688" y="241300"/>
                          <a:pt x="11288" y="292100"/>
                        </a:cubicBezTo>
                        <a:cubicBezTo>
                          <a:pt x="-14112" y="342900"/>
                          <a:pt x="11288" y="304800"/>
                          <a:pt x="11288" y="304800"/>
                        </a:cubicBezTo>
                      </a:path>
                    </a:pathLst>
                  </a:custGeom>
                  <a:ln>
                    <a:solidFill>
                      <a:srgbClr val="984807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2819261" y="3035300"/>
                  <a:ext cx="185224" cy="0"/>
                </a:xfrm>
                <a:prstGeom prst="line">
                  <a:avLst/>
                </a:prstGeom>
                <a:ln>
                  <a:solidFill>
                    <a:srgbClr val="984807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フリーフォーム 36"/>
                <p:cNvSpPr/>
                <p:nvPr/>
              </p:nvSpPr>
              <p:spPr>
                <a:xfrm>
                  <a:off x="2590423" y="2845828"/>
                  <a:ext cx="228838" cy="356651"/>
                </a:xfrm>
                <a:custGeom>
                  <a:avLst/>
                  <a:gdLst>
                    <a:gd name="connsiteX0" fmla="*/ 101838 w 228838"/>
                    <a:gd name="connsiteY0" fmla="*/ 0 h 356651"/>
                    <a:gd name="connsiteX1" fmla="*/ 238 w 228838"/>
                    <a:gd name="connsiteY1" fmla="*/ 330200 h 356651"/>
                    <a:gd name="connsiteX2" fmla="*/ 127238 w 228838"/>
                    <a:gd name="connsiteY2" fmla="*/ 330200 h 356651"/>
                    <a:gd name="connsiteX3" fmla="*/ 228838 w 228838"/>
                    <a:gd name="connsiteY3" fmla="*/ 279400 h 356651"/>
                    <a:gd name="connsiteX4" fmla="*/ 228838 w 228838"/>
                    <a:gd name="connsiteY4" fmla="*/ 279400 h 3566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838" h="356651">
                      <a:moveTo>
                        <a:pt x="101838" y="0"/>
                      </a:moveTo>
                      <a:cubicBezTo>
                        <a:pt x="48921" y="137583"/>
                        <a:pt x="-3995" y="275167"/>
                        <a:pt x="238" y="330200"/>
                      </a:cubicBezTo>
                      <a:cubicBezTo>
                        <a:pt x="4471" y="385233"/>
                        <a:pt x="89138" y="338667"/>
                        <a:pt x="127238" y="330200"/>
                      </a:cubicBezTo>
                      <a:cubicBezTo>
                        <a:pt x="165338" y="321733"/>
                        <a:pt x="228838" y="279400"/>
                        <a:pt x="228838" y="279400"/>
                      </a:cubicBezTo>
                      <a:lnTo>
                        <a:pt x="228838" y="279400"/>
                      </a:lnTo>
                    </a:path>
                  </a:pathLst>
                </a:custGeom>
                <a:ln>
                  <a:solidFill>
                    <a:srgbClr val="984807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grpSp>
        <p:nvGrpSpPr>
          <p:cNvPr id="59" name="図形グループ 58"/>
          <p:cNvGrpSpPr/>
          <p:nvPr/>
        </p:nvGrpSpPr>
        <p:grpSpPr>
          <a:xfrm>
            <a:off x="4788441" y="332524"/>
            <a:ext cx="4072515" cy="5001350"/>
            <a:chOff x="9108817" y="-1534637"/>
            <a:chExt cx="4072515" cy="5001350"/>
          </a:xfrm>
        </p:grpSpPr>
        <p:sp>
          <p:nvSpPr>
            <p:cNvPr id="6" name="角丸四角形 5"/>
            <p:cNvSpPr/>
            <p:nvPr/>
          </p:nvSpPr>
          <p:spPr>
            <a:xfrm>
              <a:off x="9108817" y="-1534637"/>
              <a:ext cx="4072515" cy="5001350"/>
            </a:xfrm>
            <a:prstGeom prst="roundRect">
              <a:avLst>
                <a:gd name="adj" fmla="val 4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9431092" y="-1246460"/>
              <a:ext cx="3590820" cy="3416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ja-JP" sz="2400" dirty="0">
                  <a:latin typeface="ＭＳ Ｐ明朝"/>
                  <a:ea typeface="ＭＳ Ｐ明朝"/>
                  <a:cs typeface="ＭＳ Ｐ明朝"/>
                </a:rPr>
                <a:t>＜ワーク</a:t>
              </a:r>
              <a:r>
                <a:rPr lang="ja-JP" altLang="en-US" sz="2400" dirty="0">
                  <a:latin typeface="ＭＳ Ｐ明朝"/>
                  <a:ea typeface="ＭＳ Ｐ明朝"/>
                  <a:cs typeface="ＭＳ Ｐ明朝"/>
                </a:rPr>
                <a:t>３</a:t>
              </a:r>
              <a:r>
                <a:rPr lang="ja-JP" altLang="ja-JP" sz="2400" dirty="0">
                  <a:latin typeface="ＭＳ Ｐ明朝"/>
                  <a:ea typeface="ＭＳ Ｐ明朝"/>
                  <a:cs typeface="ＭＳ Ｐ明朝"/>
                </a:rPr>
                <a:t>＞</a:t>
              </a:r>
              <a:endParaRPr lang="en-US" altLang="ja-JP" sz="2400" dirty="0">
                <a:latin typeface="ＭＳ Ｐ明朝"/>
                <a:ea typeface="ＭＳ Ｐ明朝"/>
                <a:cs typeface="ＭＳ Ｐ明朝"/>
              </a:endParaRPr>
            </a:p>
            <a:p>
              <a:endParaRPr lang="ja-JP" altLang="ja-JP" sz="2400" dirty="0">
                <a:latin typeface="ＭＳ Ｐ明朝"/>
                <a:ea typeface="ＭＳ Ｐ明朝"/>
                <a:cs typeface="ＭＳ Ｐ明朝"/>
              </a:endParaRPr>
            </a:p>
            <a:p>
              <a:r>
                <a:rPr lang="ja-JP" altLang="ja-JP" sz="2400" dirty="0">
                  <a:latin typeface="ＭＳ Ｐ明朝"/>
                  <a:ea typeface="ＭＳ Ｐ明朝"/>
                  <a:cs typeface="ＭＳ Ｐ明朝"/>
                </a:rPr>
                <a:t>事例を参考に、ワーク１の考えられる原因から、</a:t>
              </a:r>
              <a:endParaRPr lang="en-US" altLang="ja-JP" sz="2400" dirty="0">
                <a:latin typeface="ＭＳ Ｐ明朝"/>
                <a:ea typeface="ＭＳ Ｐ明朝"/>
                <a:cs typeface="ＭＳ Ｐ明朝"/>
              </a:endParaRPr>
            </a:p>
            <a:p>
              <a:r>
                <a:rPr lang="ja-JP" altLang="ja-JP" sz="2400" dirty="0">
                  <a:latin typeface="ＭＳ Ｐ明朝"/>
                  <a:ea typeface="ＭＳ Ｐ明朝"/>
                  <a:cs typeface="ＭＳ Ｐ明朝"/>
                </a:rPr>
                <a:t>対応の工夫を考えてみましょう</a:t>
              </a:r>
              <a:r>
                <a:rPr lang="ja-JP" altLang="en-US" sz="2400" dirty="0">
                  <a:latin typeface="ＭＳ Ｐ明朝"/>
                  <a:ea typeface="ＭＳ Ｐ明朝"/>
                  <a:cs typeface="ＭＳ Ｐ明朝"/>
                </a:rPr>
                <a:t>。</a:t>
              </a:r>
              <a:endParaRPr lang="en-US" altLang="ja-JP" sz="2400" dirty="0">
                <a:latin typeface="ＭＳ Ｐ明朝"/>
                <a:ea typeface="ＭＳ Ｐ明朝"/>
                <a:cs typeface="ＭＳ Ｐ明朝"/>
              </a:endParaRPr>
            </a:p>
            <a:p>
              <a:endParaRPr lang="en-US" altLang="ja-JP" sz="2400" dirty="0">
                <a:latin typeface="ＭＳ Ｐ明朝"/>
                <a:ea typeface="ＭＳ Ｐ明朝"/>
                <a:cs typeface="ＭＳ Ｐ明朝"/>
              </a:endParaRPr>
            </a:p>
            <a:p>
              <a:endParaRPr lang="ja-JP" altLang="ja-JP" sz="2400" dirty="0">
                <a:latin typeface="ＭＳ Ｐ明朝"/>
                <a:ea typeface="ＭＳ Ｐ明朝"/>
                <a:cs typeface="ＭＳ Ｐ明朝"/>
              </a:endParaRPr>
            </a:p>
            <a:p>
              <a:endParaRPr kumimoji="1" lang="ja-JP" altLang="en-US" sz="2400" dirty="0">
                <a:latin typeface="ＭＳ Ｐ明朝"/>
                <a:ea typeface="ＭＳ Ｐ明朝"/>
                <a:cs typeface="ＭＳ Ｐ明朝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59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7763628" cy="82389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周囲への</a:t>
            </a:r>
            <a:r>
              <a:rPr lang="ja-JP" altLang="en-US" sz="3600" dirty="0"/>
              <a:t>対応</a:t>
            </a:r>
            <a:r>
              <a:rPr kumimoji="1" lang="ja-JP" altLang="en-US" sz="3600" dirty="0"/>
              <a:t>について</a:t>
            </a:r>
          </a:p>
        </p:txBody>
      </p:sp>
      <p:grpSp>
        <p:nvGrpSpPr>
          <p:cNvPr id="36" name="図形グループ 35"/>
          <p:cNvGrpSpPr/>
          <p:nvPr/>
        </p:nvGrpSpPr>
        <p:grpSpPr>
          <a:xfrm>
            <a:off x="872958" y="3170924"/>
            <a:ext cx="7453524" cy="1594972"/>
            <a:chOff x="872958" y="1556266"/>
            <a:chExt cx="7453524" cy="1594972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872958" y="1556266"/>
              <a:ext cx="2669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園や学校との面談手順例</a:t>
              </a:r>
            </a:p>
          </p:txBody>
        </p:sp>
        <p:grpSp>
          <p:nvGrpSpPr>
            <p:cNvPr id="18" name="図形グループ 17"/>
            <p:cNvGrpSpPr/>
            <p:nvPr/>
          </p:nvGrpSpPr>
          <p:grpSpPr>
            <a:xfrm>
              <a:off x="872958" y="2170696"/>
              <a:ext cx="7453524" cy="980542"/>
              <a:chOff x="441158" y="1537369"/>
              <a:chExt cx="7453524" cy="980542"/>
            </a:xfrm>
          </p:grpSpPr>
          <p:grpSp>
            <p:nvGrpSpPr>
              <p:cNvPr id="19" name="図形グループ 18"/>
              <p:cNvGrpSpPr/>
              <p:nvPr/>
            </p:nvGrpSpPr>
            <p:grpSpPr>
              <a:xfrm>
                <a:off x="441158" y="1537369"/>
                <a:ext cx="7453524" cy="980542"/>
                <a:chOff x="441158" y="1537369"/>
                <a:chExt cx="7453524" cy="980542"/>
              </a:xfrm>
            </p:grpSpPr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695159" y="1796807"/>
                  <a:ext cx="8002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dirty="0"/>
                    <a:t>面談</a:t>
                  </a:r>
                </a:p>
              </p:txBody>
            </p:sp>
            <p:sp>
              <p:nvSpPr>
                <p:cNvPr id="25" name="角丸四角形 24"/>
                <p:cNvSpPr/>
                <p:nvPr/>
              </p:nvSpPr>
              <p:spPr>
                <a:xfrm>
                  <a:off x="441158" y="1537369"/>
                  <a:ext cx="1229895" cy="980542"/>
                </a:xfrm>
                <a:prstGeom prst="roundRect">
                  <a:avLst>
                    <a:gd name="adj" fmla="val 0"/>
                  </a:avLst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240935" y="1788877"/>
                  <a:ext cx="969336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1600" dirty="0"/>
                    <a:t>事情を</a:t>
                  </a:r>
                  <a:endParaRPr kumimoji="1" lang="en-US" altLang="ja-JP" sz="1600" dirty="0"/>
                </a:p>
                <a:p>
                  <a:pPr algn="ctr"/>
                  <a:r>
                    <a:rPr kumimoji="1" lang="ja-JP" altLang="en-US" sz="1600" dirty="0"/>
                    <a:t>説明する</a:t>
                  </a: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3679567" y="1844842"/>
                  <a:ext cx="109677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600" dirty="0"/>
                    <a:t>方針を聞く</a:t>
                  </a:r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5167716" y="1737895"/>
                  <a:ext cx="1160895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1600" dirty="0"/>
                    <a:t>親の考えを</a:t>
                  </a:r>
                  <a:endParaRPr kumimoji="1" lang="en-US" altLang="ja-JP" sz="1600" dirty="0"/>
                </a:p>
                <a:p>
                  <a:pPr algn="ctr"/>
                  <a:r>
                    <a:rPr lang="ja-JP" altLang="en-US" sz="1600" dirty="0"/>
                    <a:t>話す</a:t>
                  </a:r>
                  <a:endParaRPr kumimoji="1" lang="ja-JP" altLang="en-US" sz="1600" dirty="0"/>
                </a:p>
              </p:txBody>
            </p:sp>
            <p:sp>
              <p:nvSpPr>
                <p:cNvPr id="29" name="角丸四角形 28"/>
                <p:cNvSpPr/>
                <p:nvPr/>
              </p:nvSpPr>
              <p:spPr>
                <a:xfrm>
                  <a:off x="2007229" y="1537369"/>
                  <a:ext cx="1229895" cy="980542"/>
                </a:xfrm>
                <a:prstGeom prst="roundRect">
                  <a:avLst>
                    <a:gd name="adj" fmla="val 0"/>
                  </a:avLst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角丸四角形 29"/>
                <p:cNvSpPr/>
                <p:nvPr/>
              </p:nvSpPr>
              <p:spPr>
                <a:xfrm>
                  <a:off x="3546447" y="1537369"/>
                  <a:ext cx="1229895" cy="980542"/>
                </a:xfrm>
                <a:prstGeom prst="roundRect">
                  <a:avLst>
                    <a:gd name="adj" fmla="val 0"/>
                  </a:avLst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角丸四角形 30"/>
                <p:cNvSpPr/>
                <p:nvPr/>
              </p:nvSpPr>
              <p:spPr>
                <a:xfrm>
                  <a:off x="5098716" y="1537369"/>
                  <a:ext cx="1229895" cy="980542"/>
                </a:xfrm>
                <a:prstGeom prst="roundRect">
                  <a:avLst>
                    <a:gd name="adj" fmla="val 0"/>
                  </a:avLst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角丸四角形 31"/>
                <p:cNvSpPr/>
                <p:nvPr/>
              </p:nvSpPr>
              <p:spPr>
                <a:xfrm>
                  <a:off x="6664787" y="1537369"/>
                  <a:ext cx="1229895" cy="980542"/>
                </a:xfrm>
                <a:prstGeom prst="roundRect">
                  <a:avLst>
                    <a:gd name="adj" fmla="val 0"/>
                  </a:avLst>
                </a:pr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テキスト ボックス 32"/>
                <p:cNvSpPr txBox="1"/>
                <p:nvPr/>
              </p:nvSpPr>
              <p:spPr>
                <a:xfrm>
                  <a:off x="6816689" y="1737895"/>
                  <a:ext cx="969336" cy="5847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1600" dirty="0"/>
                    <a:t>対応を</a:t>
                  </a:r>
                  <a:endParaRPr kumimoji="1" lang="en-US" altLang="ja-JP" sz="1600" dirty="0"/>
                </a:p>
                <a:p>
                  <a:pPr algn="ctr"/>
                  <a:r>
                    <a:rPr lang="ja-JP" altLang="en-US" sz="1600" dirty="0"/>
                    <a:t>相談する</a:t>
                  </a:r>
                  <a:endParaRPr kumimoji="1" lang="ja-JP" altLang="en-US" sz="1600" dirty="0"/>
                </a:p>
              </p:txBody>
            </p:sp>
          </p:grpSp>
          <p:cxnSp>
            <p:nvCxnSpPr>
              <p:cNvPr id="20" name="直線矢印コネクタ 19"/>
              <p:cNvCxnSpPr>
                <a:stCxn id="25" idx="3"/>
                <a:endCxn id="29" idx="1"/>
              </p:cNvCxnSpPr>
              <p:nvPr/>
            </p:nvCxnSpPr>
            <p:spPr>
              <a:xfrm>
                <a:off x="1671053" y="2027640"/>
                <a:ext cx="33617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/>
              <p:nvPr/>
            </p:nvCxnSpPr>
            <p:spPr>
              <a:xfrm>
                <a:off x="3210271" y="2027640"/>
                <a:ext cx="33617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/>
              <p:nvPr/>
            </p:nvCxnSpPr>
            <p:spPr>
              <a:xfrm>
                <a:off x="4762540" y="2028627"/>
                <a:ext cx="33617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>
                <a:off x="6328611" y="2028627"/>
                <a:ext cx="33617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図 34" descr="sansyamendan_bo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417" y="842023"/>
            <a:ext cx="2105217" cy="1736805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606752" y="1409701"/>
            <a:ext cx="5507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子どもの味方でありつつ、お互いに歩み寄っていくこと。</a:t>
            </a:r>
            <a:endParaRPr kumimoji="1" lang="en-US" altLang="ja-JP" dirty="0">
              <a:latin typeface="ＭＳ Ｐ明朝"/>
              <a:ea typeface="ＭＳ Ｐ明朝"/>
              <a:cs typeface="ＭＳ Ｐ明朝"/>
            </a:endParaRPr>
          </a:p>
          <a:p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お子様にとって、安心できる一番良い方法を</a:t>
            </a:r>
            <a:endParaRPr lang="en-US" altLang="ja-JP" dirty="0">
              <a:latin typeface="ＭＳ Ｐ明朝"/>
              <a:ea typeface="ＭＳ Ｐ明朝"/>
              <a:cs typeface="ＭＳ Ｐ明朝"/>
            </a:endParaRPr>
          </a:p>
          <a:p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話し合えるといいですね。</a:t>
            </a:r>
            <a:endParaRPr kumimoji="1" lang="ja-JP" altLang="en-US" dirty="0">
              <a:latin typeface="ＭＳ Ｐ明朝"/>
              <a:ea typeface="ＭＳ Ｐ明朝"/>
              <a:cs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187478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215704"/>
            <a:ext cx="7772400" cy="1015243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＜自己紹介＞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8502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ja-JP" altLang="en-US" dirty="0"/>
              <a:t>医師に相談する</a:t>
            </a:r>
            <a:r>
              <a:rPr kumimoji="1" lang="ja-JP" altLang="en-US" dirty="0"/>
              <a:t>目安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97946"/>
            <a:ext cx="8229600" cy="263524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dirty="0"/>
              <a:t>成長曲線から著しく外れている</a:t>
            </a:r>
            <a:endParaRPr kumimoji="1" lang="en-US" altLang="ja-JP" dirty="0"/>
          </a:p>
          <a:p>
            <a:pPr>
              <a:lnSpc>
                <a:spcPct val="130000"/>
              </a:lnSpc>
            </a:pPr>
            <a:r>
              <a:rPr lang="ja-JP" altLang="en-US" dirty="0"/>
              <a:t>体重減少</a:t>
            </a:r>
            <a:endParaRPr lang="en-US" altLang="ja-JP" dirty="0"/>
          </a:p>
          <a:p>
            <a:pPr>
              <a:lnSpc>
                <a:spcPct val="130000"/>
              </a:lnSpc>
            </a:pPr>
            <a:r>
              <a:rPr kumimoji="1" lang="ja-JP" altLang="en-US" dirty="0"/>
              <a:t>栄養不足によって、明らかに体調が悪い</a:t>
            </a:r>
          </a:p>
        </p:txBody>
      </p:sp>
    </p:spTree>
    <p:extLst>
      <p:ext uri="{BB962C8B-B14F-4D97-AF65-F5344CB8AC3E}">
        <p14:creationId xmlns:p14="http://schemas.microsoft.com/office/powerpoint/2010/main" val="3777494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76648" y="2503299"/>
            <a:ext cx="5570756" cy="595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ＭＳ 明朝"/>
                <a:ea typeface="ＭＳ 明朝"/>
                <a:cs typeface="ＭＳ 明朝"/>
              </a:rPr>
              <a:t>食べないには、理由があります。</a:t>
            </a:r>
            <a:endParaRPr lang="en-US" altLang="ja-JP" sz="2800" dirty="0">
              <a:latin typeface="ＭＳ 明朝"/>
              <a:ea typeface="ＭＳ 明朝"/>
              <a:cs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1622551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345973"/>
            <a:ext cx="3914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ＭＳ Ｐ明朝"/>
                <a:ea typeface="ＭＳ Ｐ明朝"/>
                <a:cs typeface="ＭＳ Ｐ明朝"/>
              </a:rPr>
              <a:t>お疲れ様でした</a:t>
            </a:r>
          </a:p>
        </p:txBody>
      </p:sp>
    </p:spTree>
    <p:extLst>
      <p:ext uri="{BB962C8B-B14F-4D97-AF65-F5344CB8AC3E}">
        <p14:creationId xmlns:p14="http://schemas.microsoft.com/office/powerpoint/2010/main" val="3546564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2543335"/>
            <a:ext cx="58993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latin typeface="ＭＳ Ｐ明朝"/>
                <a:ea typeface="ＭＳ Ｐ明朝"/>
                <a:cs typeface="ＭＳ Ｐ明朝"/>
              </a:rPr>
              <a:t>ここからは参考</a:t>
            </a:r>
            <a:r>
              <a:rPr kumimoji="1" lang="ja-JP" altLang="en-US" sz="4400">
                <a:latin typeface="ＭＳ Ｐ明朝"/>
                <a:ea typeface="ＭＳ Ｐ明朝"/>
                <a:cs typeface="ＭＳ Ｐ明朝"/>
              </a:rPr>
              <a:t>資料です</a:t>
            </a:r>
            <a:endParaRPr kumimoji="1" lang="ja-JP" altLang="en-US" sz="4400" dirty="0">
              <a:latin typeface="ＭＳ Ｐ明朝"/>
              <a:ea typeface="ＭＳ Ｐ明朝"/>
              <a:cs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243705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ja-JP" altLang="en-US" dirty="0"/>
              <a:t>免疫細胞のはたらき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2" y="1213971"/>
            <a:ext cx="822118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6" name="図形グループ 5"/>
          <p:cNvGrpSpPr/>
          <p:nvPr/>
        </p:nvGrpSpPr>
        <p:grpSpPr>
          <a:xfrm>
            <a:off x="3040610" y="1675319"/>
            <a:ext cx="2782905" cy="3580319"/>
            <a:chOff x="3517035" y="2129897"/>
            <a:chExt cx="1944747" cy="2632075"/>
          </a:xfrm>
        </p:grpSpPr>
        <p:pic>
          <p:nvPicPr>
            <p:cNvPr id="7" name="Placeholder" descr="Macintosh HD:private:var:folders:m9:0s81z5w13d15w6rtcf9r37jc0000gp:T:TemporaryItems:body_syokudou_i_chou.pn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172" y="2129897"/>
              <a:ext cx="1705610" cy="2632075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grpSp>
          <p:nvGrpSpPr>
            <p:cNvPr id="8" name="図形グループ 7"/>
            <p:cNvGrpSpPr/>
            <p:nvPr/>
          </p:nvGrpSpPr>
          <p:grpSpPr>
            <a:xfrm flipH="1">
              <a:off x="3517035" y="2662207"/>
              <a:ext cx="365760" cy="330041"/>
              <a:chOff x="0" y="0"/>
              <a:chExt cx="571500" cy="508000"/>
            </a:xfrm>
          </p:grpSpPr>
          <p:sp>
            <p:nvSpPr>
              <p:cNvPr id="33" name="爆発 2 32"/>
              <p:cNvSpPr/>
              <p:nvPr/>
            </p:nvSpPr>
            <p:spPr>
              <a:xfrm>
                <a:off x="0" y="0"/>
                <a:ext cx="571500" cy="508000"/>
              </a:xfrm>
              <a:prstGeom prst="irregularSeal2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114300" y="254000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287655" y="186055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9" name="図形グループ 8"/>
            <p:cNvGrpSpPr/>
            <p:nvPr/>
          </p:nvGrpSpPr>
          <p:grpSpPr>
            <a:xfrm flipH="1">
              <a:off x="3931773" y="2741117"/>
              <a:ext cx="212954" cy="221898"/>
              <a:chOff x="0" y="0"/>
              <a:chExt cx="571500" cy="508000"/>
            </a:xfrm>
          </p:grpSpPr>
          <p:sp>
            <p:nvSpPr>
              <p:cNvPr id="30" name="爆発 2 29"/>
              <p:cNvSpPr/>
              <p:nvPr/>
            </p:nvSpPr>
            <p:spPr>
              <a:xfrm>
                <a:off x="0" y="0"/>
                <a:ext cx="571500" cy="508000"/>
              </a:xfrm>
              <a:prstGeom prst="irregularSeal2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114300" y="254000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87655" y="186055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図形グループ 9"/>
            <p:cNvGrpSpPr/>
            <p:nvPr/>
          </p:nvGrpSpPr>
          <p:grpSpPr>
            <a:xfrm>
              <a:off x="4629111" y="4114158"/>
              <a:ext cx="88147" cy="67824"/>
              <a:chOff x="0" y="0"/>
              <a:chExt cx="571500" cy="508000"/>
            </a:xfrm>
          </p:grpSpPr>
          <p:sp>
            <p:nvSpPr>
              <p:cNvPr id="27" name="爆発 2 26"/>
              <p:cNvSpPr/>
              <p:nvPr/>
            </p:nvSpPr>
            <p:spPr>
              <a:xfrm>
                <a:off x="0" y="0"/>
                <a:ext cx="571500" cy="508000"/>
              </a:xfrm>
              <a:prstGeom prst="irregularSeal2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114300" y="254000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287655" y="186055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1" name="図形グループ 10"/>
            <p:cNvGrpSpPr/>
            <p:nvPr/>
          </p:nvGrpSpPr>
          <p:grpSpPr>
            <a:xfrm flipH="1">
              <a:off x="4535559" y="4267349"/>
              <a:ext cx="126065" cy="121007"/>
              <a:chOff x="0" y="0"/>
              <a:chExt cx="571500" cy="508000"/>
            </a:xfrm>
          </p:grpSpPr>
          <p:sp>
            <p:nvSpPr>
              <p:cNvPr id="24" name="爆発 2 23"/>
              <p:cNvSpPr/>
              <p:nvPr/>
            </p:nvSpPr>
            <p:spPr>
              <a:xfrm>
                <a:off x="0" y="0"/>
                <a:ext cx="571500" cy="508000"/>
              </a:xfrm>
              <a:prstGeom prst="irregularSeal2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114300" y="254000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287655" y="186055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2" name="スマイル 11"/>
            <p:cNvSpPr/>
            <p:nvPr/>
          </p:nvSpPr>
          <p:spPr>
            <a:xfrm rot="406732">
              <a:off x="4722793" y="4185437"/>
              <a:ext cx="212954" cy="19101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スマイル 12"/>
            <p:cNvSpPr/>
            <p:nvPr/>
          </p:nvSpPr>
          <p:spPr>
            <a:xfrm rot="802181" flipH="1">
              <a:off x="4367818" y="3931967"/>
              <a:ext cx="212954" cy="19101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スマイル 13"/>
            <p:cNvSpPr/>
            <p:nvPr/>
          </p:nvSpPr>
          <p:spPr>
            <a:xfrm rot="20548965" flipH="1">
              <a:off x="4298709" y="4209475"/>
              <a:ext cx="212387" cy="192815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図形グループ 14"/>
            <p:cNvGrpSpPr/>
            <p:nvPr/>
          </p:nvGrpSpPr>
          <p:grpSpPr>
            <a:xfrm flipH="1">
              <a:off x="4584331" y="3152491"/>
              <a:ext cx="107187" cy="221898"/>
              <a:chOff x="0" y="0"/>
              <a:chExt cx="571500" cy="508000"/>
            </a:xfrm>
          </p:grpSpPr>
          <p:sp>
            <p:nvSpPr>
              <p:cNvPr id="21" name="爆発 2 20"/>
              <p:cNvSpPr/>
              <p:nvPr/>
            </p:nvSpPr>
            <p:spPr>
              <a:xfrm>
                <a:off x="0" y="0"/>
                <a:ext cx="571500" cy="508000"/>
              </a:xfrm>
              <a:prstGeom prst="irregularSeal2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114300" y="254000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287655" y="186055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6" name="図形グループ 15"/>
            <p:cNvGrpSpPr/>
            <p:nvPr/>
          </p:nvGrpSpPr>
          <p:grpSpPr>
            <a:xfrm flipH="1">
              <a:off x="4448866" y="2760791"/>
              <a:ext cx="209546" cy="110949"/>
              <a:chOff x="0" y="0"/>
              <a:chExt cx="571500" cy="508000"/>
            </a:xfrm>
          </p:grpSpPr>
          <p:sp>
            <p:nvSpPr>
              <p:cNvPr id="18" name="爆発 2 17"/>
              <p:cNvSpPr/>
              <p:nvPr/>
            </p:nvSpPr>
            <p:spPr>
              <a:xfrm>
                <a:off x="0" y="0"/>
                <a:ext cx="571500" cy="508000"/>
              </a:xfrm>
              <a:prstGeom prst="irregularSeal2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114300" y="254000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287655" y="186055"/>
                <a:ext cx="45085" cy="450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7" name="スマイル 16"/>
            <p:cNvSpPr/>
            <p:nvPr/>
          </p:nvSpPr>
          <p:spPr>
            <a:xfrm rot="20294540" flipH="1">
              <a:off x="4681512" y="3921335"/>
              <a:ext cx="212954" cy="191018"/>
            </a:xfrm>
            <a:prstGeom prst="smileyFace">
              <a:avLst/>
            </a:prstGeom>
            <a:solidFill>
              <a:srgbClr val="FFFF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 rot="887514">
            <a:off x="2820692" y="192421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病原菌</a:t>
            </a:r>
            <a:endParaRPr kumimoji="1" lang="en-US" altLang="ja-JP" dirty="0"/>
          </a:p>
        </p:txBody>
      </p:sp>
      <p:sp>
        <p:nvSpPr>
          <p:cNvPr id="47" name="テキスト ボックス 46"/>
          <p:cNvSpPr txBox="1"/>
          <p:nvPr/>
        </p:nvSpPr>
        <p:spPr>
          <a:xfrm rot="20388939">
            <a:off x="2963037" y="295079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ウィルス</a:t>
            </a:r>
          </a:p>
        </p:txBody>
      </p:sp>
      <p:sp>
        <p:nvSpPr>
          <p:cNvPr id="53" name="スマイル 52"/>
          <p:cNvSpPr/>
          <p:nvPr/>
        </p:nvSpPr>
        <p:spPr>
          <a:xfrm>
            <a:off x="6161306" y="3742447"/>
            <a:ext cx="689094" cy="6319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945078" y="44666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免疫細胞</a:t>
            </a:r>
          </a:p>
        </p:txBody>
      </p:sp>
    </p:spTree>
    <p:extLst>
      <p:ext uri="{BB962C8B-B14F-4D97-AF65-F5344CB8AC3E}">
        <p14:creationId xmlns:p14="http://schemas.microsoft.com/office/powerpoint/2010/main" val="2415992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0" y="211439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1pPr>
          </a:lstStyle>
          <a:p>
            <a:pPr algn="l"/>
            <a:r>
              <a:rPr lang="ja-JP" altLang="en-US" dirty="0"/>
              <a:t>　腸内が荒れていると。。。</a:t>
            </a:r>
          </a:p>
        </p:txBody>
      </p:sp>
      <p:grpSp>
        <p:nvGrpSpPr>
          <p:cNvPr id="3" name="図形グループ 2"/>
          <p:cNvGrpSpPr/>
          <p:nvPr/>
        </p:nvGrpSpPr>
        <p:grpSpPr>
          <a:xfrm>
            <a:off x="1151741" y="1811783"/>
            <a:ext cx="2883932" cy="3695700"/>
            <a:chOff x="845964" y="323957"/>
            <a:chExt cx="2330450" cy="3695700"/>
          </a:xfrm>
        </p:grpSpPr>
        <p:sp>
          <p:nvSpPr>
            <p:cNvPr id="4" name="正方形/長方形 3"/>
            <p:cNvSpPr/>
            <p:nvPr/>
          </p:nvSpPr>
          <p:spPr>
            <a:xfrm>
              <a:off x="845964" y="323957"/>
              <a:ext cx="2330450" cy="3695700"/>
            </a:xfrm>
            <a:prstGeom prst="rect">
              <a:avLst/>
            </a:prstGeom>
            <a:gradFill flip="none" rotWithShape="1">
              <a:gsLst>
                <a:gs pos="78000">
                  <a:schemeClr val="accent5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5" name="図形グループ 4"/>
            <p:cNvGrpSpPr/>
            <p:nvPr/>
          </p:nvGrpSpPr>
          <p:grpSpPr>
            <a:xfrm>
              <a:off x="845964" y="3111500"/>
              <a:ext cx="2330450" cy="800100"/>
              <a:chOff x="845964" y="3111500"/>
              <a:chExt cx="2330450" cy="800100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845964" y="3111500"/>
                <a:ext cx="2330450" cy="800100"/>
              </a:xfrm>
              <a:prstGeom prst="rect">
                <a:avLst/>
              </a:prstGeom>
              <a:solidFill>
                <a:srgbClr val="FF6633"/>
              </a:solidFill>
              <a:ln w="762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cxnSp>
            <p:nvCxnSpPr>
              <p:cNvPr id="38" name="直線コネクタ 37"/>
              <p:cNvCxnSpPr/>
              <p:nvPr/>
            </p:nvCxnSpPr>
            <p:spPr>
              <a:xfrm>
                <a:off x="845964" y="3111500"/>
                <a:ext cx="2330450" cy="0"/>
              </a:xfrm>
              <a:prstGeom prst="line">
                <a:avLst/>
              </a:prstGeom>
              <a:ln w="76200" cmpd="sng">
                <a:solidFill>
                  <a:srgbClr val="99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852314" y="3911600"/>
                <a:ext cx="2324100" cy="0"/>
              </a:xfrm>
              <a:prstGeom prst="line">
                <a:avLst/>
              </a:prstGeom>
              <a:ln w="76200" cmpd="sng">
                <a:solidFill>
                  <a:srgbClr val="99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角丸四角形 5"/>
            <p:cNvSpPr/>
            <p:nvPr/>
          </p:nvSpPr>
          <p:spPr>
            <a:xfrm>
              <a:off x="871364" y="2381379"/>
              <a:ext cx="774700" cy="679450"/>
            </a:xfrm>
            <a:prstGeom prst="roundRect">
              <a:avLst>
                <a:gd name="adj" fmla="val 847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093614" y="2768599"/>
              <a:ext cx="330200" cy="22237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1627014" y="2381379"/>
              <a:ext cx="774700" cy="679450"/>
            </a:xfrm>
            <a:prstGeom prst="roundRect">
              <a:avLst>
                <a:gd name="adj" fmla="val 8470"/>
              </a:avLst>
            </a:prstGeom>
            <a:solidFill>
              <a:srgbClr val="FDEADA"/>
            </a:solidFill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900064" y="2768599"/>
              <a:ext cx="247650" cy="203502"/>
            </a:xfrm>
            <a:prstGeom prst="ellipse">
              <a:avLst/>
            </a:prstGeom>
            <a:solidFill>
              <a:srgbClr val="FAC090"/>
            </a:solidFill>
            <a:ln>
              <a:solidFill>
                <a:srgbClr val="FAC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2369964" y="2381379"/>
              <a:ext cx="774700" cy="679514"/>
            </a:xfrm>
            <a:prstGeom prst="roundRect">
              <a:avLst>
                <a:gd name="adj" fmla="val 8470"/>
              </a:avLst>
            </a:prstGeom>
            <a:solidFill>
              <a:srgbClr val="FDEADA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623964" y="2768599"/>
              <a:ext cx="330200" cy="222380"/>
            </a:xfrm>
            <a:prstGeom prst="ellipse">
              <a:avLst/>
            </a:prstGeom>
            <a:solidFill>
              <a:srgbClr val="FAC090"/>
            </a:solidFill>
            <a:ln>
              <a:solidFill>
                <a:srgbClr val="FAC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2335039" y="660400"/>
              <a:ext cx="184150" cy="19050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682056" y="1524000"/>
              <a:ext cx="225772" cy="228600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465436" y="850900"/>
              <a:ext cx="180628" cy="177800"/>
            </a:xfrm>
            <a:prstGeom prst="ellipse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627486" y="1600371"/>
              <a:ext cx="180628" cy="177800"/>
            </a:xfrm>
            <a:prstGeom prst="ellipse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887239" y="1428750"/>
              <a:ext cx="184150" cy="19050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898178" y="3232451"/>
              <a:ext cx="522288" cy="369332"/>
            </a:xfrm>
            <a:prstGeom prst="rect">
              <a:avLst/>
            </a:prstGeom>
            <a:solidFill>
              <a:srgbClr val="FFFFFF">
                <a:alpha val="46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HG丸ｺﾞｼｯｸM-PRO"/>
                  <a:ea typeface="HG丸ｺﾞｼｯｸM-PRO"/>
                  <a:cs typeface="HG丸ｺﾞｼｯｸM-PRO"/>
                </a:rPr>
                <a:t>血管</a:t>
              </a:r>
            </a:p>
          </p:txBody>
        </p:sp>
        <p:grpSp>
          <p:nvGrpSpPr>
            <p:cNvPr id="19" name="図形グループ 18"/>
            <p:cNvGrpSpPr/>
            <p:nvPr/>
          </p:nvGrpSpPr>
          <p:grpSpPr>
            <a:xfrm>
              <a:off x="898178" y="1835354"/>
              <a:ext cx="728836" cy="635107"/>
              <a:chOff x="898178" y="1835354"/>
              <a:chExt cx="728836" cy="635107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32" name="円/楕円 31"/>
              <p:cNvSpPr/>
              <p:nvPr/>
            </p:nvSpPr>
            <p:spPr>
              <a:xfrm>
                <a:off x="898178" y="1835397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1042467" y="1835397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1186676" y="1835354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1338436" y="1835354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1500014" y="1835354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0" name="図形グループ 19"/>
            <p:cNvGrpSpPr/>
            <p:nvPr/>
          </p:nvGrpSpPr>
          <p:grpSpPr>
            <a:xfrm>
              <a:off x="1646064" y="1835397"/>
              <a:ext cx="728836" cy="635107"/>
              <a:chOff x="898178" y="1835354"/>
              <a:chExt cx="728836" cy="635107"/>
            </a:xfrm>
            <a:solidFill>
              <a:srgbClr val="FDEADA"/>
            </a:solidFill>
          </p:grpSpPr>
          <p:sp>
            <p:nvSpPr>
              <p:cNvPr id="27" name="円/楕円 26"/>
              <p:cNvSpPr/>
              <p:nvPr/>
            </p:nvSpPr>
            <p:spPr>
              <a:xfrm>
                <a:off x="898178" y="1835397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1042467" y="1835397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1186676" y="1835354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1338436" y="1835354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1500014" y="1835354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図形グループ 20"/>
            <p:cNvGrpSpPr/>
            <p:nvPr/>
          </p:nvGrpSpPr>
          <p:grpSpPr>
            <a:xfrm>
              <a:off x="2401714" y="1847860"/>
              <a:ext cx="728836" cy="635107"/>
              <a:chOff x="898178" y="1835354"/>
              <a:chExt cx="728836" cy="635107"/>
            </a:xfrm>
            <a:solidFill>
              <a:srgbClr val="FDEADA"/>
            </a:solidFill>
          </p:grpSpPr>
          <p:sp>
            <p:nvSpPr>
              <p:cNvPr id="22" name="円/楕円 21"/>
              <p:cNvSpPr/>
              <p:nvPr/>
            </p:nvSpPr>
            <p:spPr>
              <a:xfrm>
                <a:off x="898178" y="1835397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1042467" y="1835397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1186676" y="1835354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1338436" y="1835354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1500014" y="1835354"/>
                <a:ext cx="127000" cy="635064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0" name="図形グループ 39"/>
          <p:cNvGrpSpPr/>
          <p:nvPr/>
        </p:nvGrpSpPr>
        <p:grpSpPr>
          <a:xfrm>
            <a:off x="5276608" y="1811783"/>
            <a:ext cx="2883932" cy="3695700"/>
            <a:chOff x="3584228" y="323957"/>
            <a:chExt cx="2336800" cy="3695700"/>
          </a:xfrm>
        </p:grpSpPr>
        <p:sp>
          <p:nvSpPr>
            <p:cNvPr id="41" name="正方形/長方形 40"/>
            <p:cNvSpPr/>
            <p:nvPr/>
          </p:nvSpPr>
          <p:spPr>
            <a:xfrm>
              <a:off x="3590578" y="323957"/>
              <a:ext cx="2330450" cy="3695700"/>
            </a:xfrm>
            <a:prstGeom prst="rect">
              <a:avLst/>
            </a:prstGeom>
            <a:gradFill flip="none" rotWithShape="1">
              <a:gsLst>
                <a:gs pos="78000">
                  <a:schemeClr val="accent5">
                    <a:lumMod val="60000"/>
                    <a:lumOff val="40000"/>
                  </a:schemeClr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grpSp>
          <p:nvGrpSpPr>
            <p:cNvPr id="42" name="図形グループ 41"/>
            <p:cNvGrpSpPr/>
            <p:nvPr/>
          </p:nvGrpSpPr>
          <p:grpSpPr>
            <a:xfrm>
              <a:off x="3584228" y="3111500"/>
              <a:ext cx="2330450" cy="800100"/>
              <a:chOff x="845964" y="3111500"/>
              <a:chExt cx="2330450" cy="800100"/>
            </a:xfrm>
          </p:grpSpPr>
          <p:sp>
            <p:nvSpPr>
              <p:cNvPr id="69" name="正方形/長方形 68"/>
              <p:cNvSpPr/>
              <p:nvPr/>
            </p:nvSpPr>
            <p:spPr>
              <a:xfrm>
                <a:off x="845964" y="3111500"/>
                <a:ext cx="2330450" cy="800100"/>
              </a:xfrm>
              <a:prstGeom prst="rect">
                <a:avLst/>
              </a:prstGeom>
              <a:solidFill>
                <a:srgbClr val="FF6633"/>
              </a:solidFill>
              <a:ln w="762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0" name="直線コネクタ 69"/>
              <p:cNvCxnSpPr/>
              <p:nvPr/>
            </p:nvCxnSpPr>
            <p:spPr>
              <a:xfrm>
                <a:off x="845964" y="3111500"/>
                <a:ext cx="2330450" cy="0"/>
              </a:xfrm>
              <a:prstGeom prst="line">
                <a:avLst/>
              </a:prstGeom>
              <a:ln w="76200" cmpd="sng">
                <a:solidFill>
                  <a:srgbClr val="99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852314" y="3911600"/>
                <a:ext cx="2324100" cy="0"/>
              </a:xfrm>
              <a:prstGeom prst="line">
                <a:avLst/>
              </a:prstGeom>
              <a:ln w="76200" cmpd="sng">
                <a:solidFill>
                  <a:srgbClr val="99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円/楕円 42"/>
            <p:cNvSpPr/>
            <p:nvPr/>
          </p:nvSpPr>
          <p:spPr>
            <a:xfrm>
              <a:off x="4562128" y="1295400"/>
              <a:ext cx="225772" cy="228600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5257800" y="850900"/>
              <a:ext cx="180628" cy="177800"/>
            </a:xfrm>
            <a:prstGeom prst="ellipse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4188044" y="558800"/>
              <a:ext cx="184150" cy="19050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4603750" y="3041951"/>
              <a:ext cx="184150" cy="19050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3590578" y="2381379"/>
              <a:ext cx="180628" cy="177800"/>
            </a:xfrm>
            <a:prstGeom prst="ellipse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117628" y="3619500"/>
              <a:ext cx="180628" cy="177800"/>
            </a:xfrm>
            <a:prstGeom prst="ellipse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5584478" y="3429000"/>
              <a:ext cx="184150" cy="190500"/>
            </a:xfrm>
            <a:prstGeom prst="ellipse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0" name="図形グループ 49"/>
            <p:cNvGrpSpPr/>
            <p:nvPr/>
          </p:nvGrpSpPr>
          <p:grpSpPr>
            <a:xfrm>
              <a:off x="4788024" y="1841897"/>
              <a:ext cx="1028700" cy="1238175"/>
              <a:chOff x="4787900" y="1822525"/>
              <a:chExt cx="1028700" cy="1238175"/>
            </a:xfrm>
          </p:grpSpPr>
          <p:sp>
            <p:nvSpPr>
              <p:cNvPr id="63" name="角丸四角形 62"/>
              <p:cNvSpPr/>
              <p:nvPr/>
            </p:nvSpPr>
            <p:spPr>
              <a:xfrm>
                <a:off x="4787900" y="2356044"/>
                <a:ext cx="1028700" cy="679514"/>
              </a:xfrm>
              <a:prstGeom prst="roundRect">
                <a:avLst>
                  <a:gd name="adj" fmla="val 8470"/>
                </a:avLst>
              </a:prstGeom>
              <a:solidFill>
                <a:srgbClr val="CC3300"/>
              </a:solidFill>
              <a:ln>
                <a:solidFill>
                  <a:srgbClr val="CC333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 63"/>
              <p:cNvSpPr/>
              <p:nvPr/>
            </p:nvSpPr>
            <p:spPr>
              <a:xfrm>
                <a:off x="5143500" y="1981200"/>
                <a:ext cx="279400" cy="1079500"/>
              </a:xfrm>
              <a:custGeom>
                <a:avLst/>
                <a:gdLst>
                  <a:gd name="connsiteX0" fmla="*/ 50800 w 279400"/>
                  <a:gd name="connsiteY0" fmla="*/ 25400 h 1079500"/>
                  <a:gd name="connsiteX1" fmla="*/ 50800 w 279400"/>
                  <a:gd name="connsiteY1" fmla="*/ 25400 h 1079500"/>
                  <a:gd name="connsiteX2" fmla="*/ 88900 w 279400"/>
                  <a:gd name="connsiteY2" fmla="*/ 127000 h 1079500"/>
                  <a:gd name="connsiteX3" fmla="*/ 127000 w 279400"/>
                  <a:gd name="connsiteY3" fmla="*/ 152400 h 1079500"/>
                  <a:gd name="connsiteX4" fmla="*/ 88900 w 279400"/>
                  <a:gd name="connsiteY4" fmla="*/ 241300 h 1079500"/>
                  <a:gd name="connsiteX5" fmla="*/ 50800 w 279400"/>
                  <a:gd name="connsiteY5" fmla="*/ 254000 h 1079500"/>
                  <a:gd name="connsiteX6" fmla="*/ 63500 w 279400"/>
                  <a:gd name="connsiteY6" fmla="*/ 330200 h 1079500"/>
                  <a:gd name="connsiteX7" fmla="*/ 101600 w 279400"/>
                  <a:gd name="connsiteY7" fmla="*/ 355600 h 1079500"/>
                  <a:gd name="connsiteX8" fmla="*/ 114300 w 279400"/>
                  <a:gd name="connsiteY8" fmla="*/ 393700 h 1079500"/>
                  <a:gd name="connsiteX9" fmla="*/ 101600 w 279400"/>
                  <a:gd name="connsiteY9" fmla="*/ 431800 h 1079500"/>
                  <a:gd name="connsiteX10" fmla="*/ 63500 w 279400"/>
                  <a:gd name="connsiteY10" fmla="*/ 457200 h 1079500"/>
                  <a:gd name="connsiteX11" fmla="*/ 38100 w 279400"/>
                  <a:gd name="connsiteY11" fmla="*/ 495300 h 1079500"/>
                  <a:gd name="connsiteX12" fmla="*/ 50800 w 279400"/>
                  <a:gd name="connsiteY12" fmla="*/ 546100 h 1079500"/>
                  <a:gd name="connsiteX13" fmla="*/ 88900 w 279400"/>
                  <a:gd name="connsiteY13" fmla="*/ 571500 h 1079500"/>
                  <a:gd name="connsiteX14" fmla="*/ 114300 w 279400"/>
                  <a:gd name="connsiteY14" fmla="*/ 609600 h 1079500"/>
                  <a:gd name="connsiteX15" fmla="*/ 101600 w 279400"/>
                  <a:gd name="connsiteY15" fmla="*/ 647700 h 1079500"/>
                  <a:gd name="connsiteX16" fmla="*/ 63500 w 279400"/>
                  <a:gd name="connsiteY16" fmla="*/ 673100 h 1079500"/>
                  <a:gd name="connsiteX17" fmla="*/ 38100 w 279400"/>
                  <a:gd name="connsiteY17" fmla="*/ 749300 h 1079500"/>
                  <a:gd name="connsiteX18" fmla="*/ 50800 w 279400"/>
                  <a:gd name="connsiteY18" fmla="*/ 787400 h 1079500"/>
                  <a:gd name="connsiteX19" fmla="*/ 101600 w 279400"/>
                  <a:gd name="connsiteY19" fmla="*/ 863600 h 1079500"/>
                  <a:gd name="connsiteX20" fmla="*/ 63500 w 279400"/>
                  <a:gd name="connsiteY20" fmla="*/ 889000 h 1079500"/>
                  <a:gd name="connsiteX21" fmla="*/ 25400 w 279400"/>
                  <a:gd name="connsiteY21" fmla="*/ 901700 h 1079500"/>
                  <a:gd name="connsiteX22" fmla="*/ 0 w 279400"/>
                  <a:gd name="connsiteY22" fmla="*/ 939800 h 1079500"/>
                  <a:gd name="connsiteX23" fmla="*/ 12700 w 279400"/>
                  <a:gd name="connsiteY23" fmla="*/ 977900 h 1079500"/>
                  <a:gd name="connsiteX24" fmla="*/ 50800 w 279400"/>
                  <a:gd name="connsiteY24" fmla="*/ 990600 h 1079500"/>
                  <a:gd name="connsiteX25" fmla="*/ 88900 w 279400"/>
                  <a:gd name="connsiteY25" fmla="*/ 1016000 h 1079500"/>
                  <a:gd name="connsiteX26" fmla="*/ 101600 w 279400"/>
                  <a:gd name="connsiteY26" fmla="*/ 1054100 h 1079500"/>
                  <a:gd name="connsiteX27" fmla="*/ 177800 w 279400"/>
                  <a:gd name="connsiteY27" fmla="*/ 1079500 h 1079500"/>
                  <a:gd name="connsiteX28" fmla="*/ 266700 w 279400"/>
                  <a:gd name="connsiteY28" fmla="*/ 1016000 h 1079500"/>
                  <a:gd name="connsiteX29" fmla="*/ 241300 w 279400"/>
                  <a:gd name="connsiteY29" fmla="*/ 939800 h 1079500"/>
                  <a:gd name="connsiteX30" fmla="*/ 228600 w 279400"/>
                  <a:gd name="connsiteY30" fmla="*/ 901700 h 1079500"/>
                  <a:gd name="connsiteX31" fmla="*/ 203200 w 279400"/>
                  <a:gd name="connsiteY31" fmla="*/ 863600 h 1079500"/>
                  <a:gd name="connsiteX32" fmla="*/ 215900 w 279400"/>
                  <a:gd name="connsiteY32" fmla="*/ 800100 h 1079500"/>
                  <a:gd name="connsiteX33" fmla="*/ 254000 w 279400"/>
                  <a:gd name="connsiteY33" fmla="*/ 787400 h 1079500"/>
                  <a:gd name="connsiteX34" fmla="*/ 241300 w 279400"/>
                  <a:gd name="connsiteY34" fmla="*/ 673100 h 1079500"/>
                  <a:gd name="connsiteX35" fmla="*/ 215900 w 279400"/>
                  <a:gd name="connsiteY35" fmla="*/ 596900 h 1079500"/>
                  <a:gd name="connsiteX36" fmla="*/ 228600 w 279400"/>
                  <a:gd name="connsiteY36" fmla="*/ 546100 h 1079500"/>
                  <a:gd name="connsiteX37" fmla="*/ 279400 w 279400"/>
                  <a:gd name="connsiteY37" fmla="*/ 469900 h 1079500"/>
                  <a:gd name="connsiteX38" fmla="*/ 228600 w 279400"/>
                  <a:gd name="connsiteY38" fmla="*/ 393700 h 1079500"/>
                  <a:gd name="connsiteX39" fmla="*/ 215900 w 279400"/>
                  <a:gd name="connsiteY39" fmla="*/ 355600 h 1079500"/>
                  <a:gd name="connsiteX40" fmla="*/ 190500 w 279400"/>
                  <a:gd name="connsiteY40" fmla="*/ 317500 h 1079500"/>
                  <a:gd name="connsiteX41" fmla="*/ 203200 w 279400"/>
                  <a:gd name="connsiteY41" fmla="*/ 254000 h 1079500"/>
                  <a:gd name="connsiteX42" fmla="*/ 241300 w 279400"/>
                  <a:gd name="connsiteY42" fmla="*/ 215900 h 1079500"/>
                  <a:gd name="connsiteX43" fmla="*/ 266700 w 279400"/>
                  <a:gd name="connsiteY43" fmla="*/ 177800 h 1079500"/>
                  <a:gd name="connsiteX44" fmla="*/ 228600 w 279400"/>
                  <a:gd name="connsiteY44" fmla="*/ 25400 h 1079500"/>
                  <a:gd name="connsiteX45" fmla="*/ 190500 w 279400"/>
                  <a:gd name="connsiteY45" fmla="*/ 0 h 1079500"/>
                  <a:gd name="connsiteX46" fmla="*/ 50800 w 279400"/>
                  <a:gd name="connsiteY46" fmla="*/ 25400 h 107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79400" h="1079500">
                    <a:moveTo>
                      <a:pt x="50800" y="25400"/>
                    </a:moveTo>
                    <a:lnTo>
                      <a:pt x="50800" y="25400"/>
                    </a:lnTo>
                    <a:cubicBezTo>
                      <a:pt x="63500" y="59267"/>
                      <a:pt x="70291" y="95985"/>
                      <a:pt x="88900" y="127000"/>
                    </a:cubicBezTo>
                    <a:cubicBezTo>
                      <a:pt x="96753" y="140088"/>
                      <a:pt x="122173" y="137920"/>
                      <a:pt x="127000" y="152400"/>
                    </a:cubicBezTo>
                    <a:cubicBezTo>
                      <a:pt x="133422" y="171666"/>
                      <a:pt x="104023" y="229202"/>
                      <a:pt x="88900" y="241300"/>
                    </a:cubicBezTo>
                    <a:cubicBezTo>
                      <a:pt x="78447" y="249663"/>
                      <a:pt x="63500" y="249767"/>
                      <a:pt x="50800" y="254000"/>
                    </a:cubicBezTo>
                    <a:cubicBezTo>
                      <a:pt x="55033" y="279400"/>
                      <a:pt x="51984" y="307168"/>
                      <a:pt x="63500" y="330200"/>
                    </a:cubicBezTo>
                    <a:cubicBezTo>
                      <a:pt x="70326" y="343852"/>
                      <a:pt x="92065" y="343681"/>
                      <a:pt x="101600" y="355600"/>
                    </a:cubicBezTo>
                    <a:cubicBezTo>
                      <a:pt x="109963" y="366053"/>
                      <a:pt x="110067" y="381000"/>
                      <a:pt x="114300" y="393700"/>
                    </a:cubicBezTo>
                    <a:cubicBezTo>
                      <a:pt x="110067" y="406400"/>
                      <a:pt x="109963" y="421347"/>
                      <a:pt x="101600" y="431800"/>
                    </a:cubicBezTo>
                    <a:cubicBezTo>
                      <a:pt x="92065" y="443719"/>
                      <a:pt x="74293" y="446407"/>
                      <a:pt x="63500" y="457200"/>
                    </a:cubicBezTo>
                    <a:cubicBezTo>
                      <a:pt x="52707" y="467993"/>
                      <a:pt x="46567" y="482600"/>
                      <a:pt x="38100" y="495300"/>
                    </a:cubicBezTo>
                    <a:cubicBezTo>
                      <a:pt x="42333" y="512233"/>
                      <a:pt x="41118" y="531577"/>
                      <a:pt x="50800" y="546100"/>
                    </a:cubicBezTo>
                    <a:cubicBezTo>
                      <a:pt x="59267" y="558800"/>
                      <a:pt x="78107" y="560707"/>
                      <a:pt x="88900" y="571500"/>
                    </a:cubicBezTo>
                    <a:cubicBezTo>
                      <a:pt x="99693" y="582293"/>
                      <a:pt x="105833" y="596900"/>
                      <a:pt x="114300" y="609600"/>
                    </a:cubicBezTo>
                    <a:cubicBezTo>
                      <a:pt x="110067" y="622300"/>
                      <a:pt x="109963" y="637247"/>
                      <a:pt x="101600" y="647700"/>
                    </a:cubicBezTo>
                    <a:cubicBezTo>
                      <a:pt x="92065" y="659619"/>
                      <a:pt x="71590" y="660157"/>
                      <a:pt x="63500" y="673100"/>
                    </a:cubicBezTo>
                    <a:cubicBezTo>
                      <a:pt x="49310" y="695804"/>
                      <a:pt x="38100" y="749300"/>
                      <a:pt x="38100" y="749300"/>
                    </a:cubicBezTo>
                    <a:cubicBezTo>
                      <a:pt x="42333" y="762000"/>
                      <a:pt x="44299" y="775698"/>
                      <a:pt x="50800" y="787400"/>
                    </a:cubicBezTo>
                    <a:cubicBezTo>
                      <a:pt x="65625" y="814085"/>
                      <a:pt x="101600" y="863600"/>
                      <a:pt x="101600" y="863600"/>
                    </a:cubicBezTo>
                    <a:cubicBezTo>
                      <a:pt x="88900" y="872067"/>
                      <a:pt x="77152" y="882174"/>
                      <a:pt x="63500" y="889000"/>
                    </a:cubicBezTo>
                    <a:cubicBezTo>
                      <a:pt x="51526" y="894987"/>
                      <a:pt x="35853" y="893337"/>
                      <a:pt x="25400" y="901700"/>
                    </a:cubicBezTo>
                    <a:cubicBezTo>
                      <a:pt x="13481" y="911235"/>
                      <a:pt x="8467" y="927100"/>
                      <a:pt x="0" y="939800"/>
                    </a:cubicBezTo>
                    <a:cubicBezTo>
                      <a:pt x="4233" y="952500"/>
                      <a:pt x="3234" y="968434"/>
                      <a:pt x="12700" y="977900"/>
                    </a:cubicBezTo>
                    <a:cubicBezTo>
                      <a:pt x="22166" y="987366"/>
                      <a:pt x="38826" y="984613"/>
                      <a:pt x="50800" y="990600"/>
                    </a:cubicBezTo>
                    <a:cubicBezTo>
                      <a:pt x="64452" y="997426"/>
                      <a:pt x="76200" y="1007533"/>
                      <a:pt x="88900" y="1016000"/>
                    </a:cubicBezTo>
                    <a:cubicBezTo>
                      <a:pt x="93133" y="1028700"/>
                      <a:pt x="90707" y="1046319"/>
                      <a:pt x="101600" y="1054100"/>
                    </a:cubicBezTo>
                    <a:cubicBezTo>
                      <a:pt x="123387" y="1069662"/>
                      <a:pt x="177800" y="1079500"/>
                      <a:pt x="177800" y="1079500"/>
                    </a:cubicBezTo>
                    <a:cubicBezTo>
                      <a:pt x="266700" y="1049867"/>
                      <a:pt x="245533" y="1079500"/>
                      <a:pt x="266700" y="1016000"/>
                    </a:cubicBezTo>
                    <a:lnTo>
                      <a:pt x="241300" y="939800"/>
                    </a:lnTo>
                    <a:cubicBezTo>
                      <a:pt x="237067" y="927100"/>
                      <a:pt x="236026" y="912839"/>
                      <a:pt x="228600" y="901700"/>
                    </a:cubicBezTo>
                    <a:lnTo>
                      <a:pt x="203200" y="863600"/>
                    </a:lnTo>
                    <a:cubicBezTo>
                      <a:pt x="207433" y="842433"/>
                      <a:pt x="203926" y="818061"/>
                      <a:pt x="215900" y="800100"/>
                    </a:cubicBezTo>
                    <a:cubicBezTo>
                      <a:pt x="223326" y="788961"/>
                      <a:pt x="251375" y="800527"/>
                      <a:pt x="254000" y="787400"/>
                    </a:cubicBezTo>
                    <a:cubicBezTo>
                      <a:pt x="261518" y="749810"/>
                      <a:pt x="248818" y="710690"/>
                      <a:pt x="241300" y="673100"/>
                    </a:cubicBezTo>
                    <a:cubicBezTo>
                      <a:pt x="236049" y="646846"/>
                      <a:pt x="215900" y="596900"/>
                      <a:pt x="215900" y="596900"/>
                    </a:cubicBezTo>
                    <a:cubicBezTo>
                      <a:pt x="220133" y="579967"/>
                      <a:pt x="220794" y="561712"/>
                      <a:pt x="228600" y="546100"/>
                    </a:cubicBezTo>
                    <a:cubicBezTo>
                      <a:pt x="242252" y="518796"/>
                      <a:pt x="279400" y="469900"/>
                      <a:pt x="279400" y="469900"/>
                    </a:cubicBezTo>
                    <a:cubicBezTo>
                      <a:pt x="249203" y="379308"/>
                      <a:pt x="292021" y="488832"/>
                      <a:pt x="228600" y="393700"/>
                    </a:cubicBezTo>
                    <a:cubicBezTo>
                      <a:pt x="221174" y="382561"/>
                      <a:pt x="221887" y="367574"/>
                      <a:pt x="215900" y="355600"/>
                    </a:cubicBezTo>
                    <a:cubicBezTo>
                      <a:pt x="209074" y="341948"/>
                      <a:pt x="198967" y="330200"/>
                      <a:pt x="190500" y="317500"/>
                    </a:cubicBezTo>
                    <a:cubicBezTo>
                      <a:pt x="194733" y="296333"/>
                      <a:pt x="193547" y="273307"/>
                      <a:pt x="203200" y="254000"/>
                    </a:cubicBezTo>
                    <a:cubicBezTo>
                      <a:pt x="211232" y="237936"/>
                      <a:pt x="229802" y="229698"/>
                      <a:pt x="241300" y="215900"/>
                    </a:cubicBezTo>
                    <a:cubicBezTo>
                      <a:pt x="251071" y="204174"/>
                      <a:pt x="258233" y="190500"/>
                      <a:pt x="266700" y="177800"/>
                    </a:cubicBezTo>
                    <a:cubicBezTo>
                      <a:pt x="259639" y="114253"/>
                      <a:pt x="272348" y="69148"/>
                      <a:pt x="228600" y="25400"/>
                    </a:cubicBezTo>
                    <a:cubicBezTo>
                      <a:pt x="217807" y="14607"/>
                      <a:pt x="203200" y="8467"/>
                      <a:pt x="190500" y="0"/>
                    </a:cubicBezTo>
                    <a:cubicBezTo>
                      <a:pt x="42368" y="13467"/>
                      <a:pt x="74083" y="21167"/>
                      <a:pt x="50800" y="25400"/>
                    </a:cubicBezTo>
                    <a:close/>
                  </a:path>
                </a:pathLst>
              </a:custGeom>
              <a:solidFill>
                <a:srgbClr val="93C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4853508" y="1822525"/>
                <a:ext cx="127000" cy="635064"/>
              </a:xfrm>
              <a:prstGeom prst="ellipse">
                <a:avLst/>
              </a:prstGeom>
              <a:solidFill>
                <a:srgbClr val="CC3300"/>
              </a:solidFill>
              <a:ln>
                <a:solidFill>
                  <a:srgbClr val="CC333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5015086" y="1822525"/>
                <a:ext cx="127000" cy="635064"/>
              </a:xfrm>
              <a:prstGeom prst="ellipse">
                <a:avLst/>
              </a:prstGeom>
              <a:solidFill>
                <a:srgbClr val="CC3300"/>
              </a:solidFill>
              <a:ln>
                <a:solidFill>
                  <a:srgbClr val="CC333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5453930" y="1854481"/>
                <a:ext cx="127000" cy="635064"/>
              </a:xfrm>
              <a:prstGeom prst="ellipse">
                <a:avLst/>
              </a:prstGeom>
              <a:solidFill>
                <a:srgbClr val="CC3300"/>
              </a:solidFill>
              <a:ln>
                <a:solidFill>
                  <a:srgbClr val="CC333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円/楕円 67"/>
              <p:cNvSpPr/>
              <p:nvPr/>
            </p:nvSpPr>
            <p:spPr>
              <a:xfrm>
                <a:off x="5615508" y="1854481"/>
                <a:ext cx="127000" cy="635064"/>
              </a:xfrm>
              <a:prstGeom prst="ellipse">
                <a:avLst/>
              </a:prstGeom>
              <a:solidFill>
                <a:srgbClr val="CC3300"/>
              </a:solidFill>
              <a:ln>
                <a:solidFill>
                  <a:srgbClr val="CC333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1" name="図形グループ 50"/>
            <p:cNvGrpSpPr/>
            <p:nvPr/>
          </p:nvGrpSpPr>
          <p:grpSpPr>
            <a:xfrm>
              <a:off x="3771206" y="1841897"/>
              <a:ext cx="776808" cy="1213033"/>
              <a:chOff x="3806478" y="1822525"/>
              <a:chExt cx="776808" cy="1213033"/>
            </a:xfrm>
          </p:grpSpPr>
          <p:sp>
            <p:nvSpPr>
              <p:cNvPr id="54" name="角丸四角形 53"/>
              <p:cNvSpPr/>
              <p:nvPr/>
            </p:nvSpPr>
            <p:spPr>
              <a:xfrm>
                <a:off x="3806478" y="2356044"/>
                <a:ext cx="774700" cy="679514"/>
              </a:xfrm>
              <a:prstGeom prst="roundRect">
                <a:avLst>
                  <a:gd name="adj" fmla="val 8470"/>
                </a:avLst>
              </a:prstGeom>
              <a:solidFill>
                <a:srgbClr val="CC6633"/>
              </a:solidFill>
              <a:ln>
                <a:solidFill>
                  <a:srgbClr val="CC663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  <p:grpSp>
            <p:nvGrpSpPr>
              <p:cNvPr id="55" name="図形グループ 54"/>
              <p:cNvGrpSpPr/>
              <p:nvPr/>
            </p:nvGrpSpPr>
            <p:grpSpPr>
              <a:xfrm>
                <a:off x="3838228" y="1822525"/>
                <a:ext cx="745058" cy="660442"/>
                <a:chOff x="3838228" y="1822525"/>
                <a:chExt cx="745058" cy="660442"/>
              </a:xfrm>
              <a:solidFill>
                <a:srgbClr val="CC6633"/>
              </a:solidFill>
            </p:grpSpPr>
            <p:sp>
              <p:nvSpPr>
                <p:cNvPr id="58" name="円/楕円 57"/>
                <p:cNvSpPr/>
                <p:nvPr/>
              </p:nvSpPr>
              <p:spPr>
                <a:xfrm>
                  <a:off x="3838228" y="1822568"/>
                  <a:ext cx="127000" cy="63506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円/楕円 58"/>
                <p:cNvSpPr/>
                <p:nvPr/>
              </p:nvSpPr>
              <p:spPr>
                <a:xfrm>
                  <a:off x="3982517" y="1822568"/>
                  <a:ext cx="127000" cy="63506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円/楕円 59"/>
                <p:cNvSpPr/>
                <p:nvPr/>
              </p:nvSpPr>
              <p:spPr>
                <a:xfrm>
                  <a:off x="4126726" y="1822525"/>
                  <a:ext cx="127000" cy="63506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円/楕円 60"/>
                <p:cNvSpPr/>
                <p:nvPr/>
              </p:nvSpPr>
              <p:spPr>
                <a:xfrm>
                  <a:off x="4294708" y="1847903"/>
                  <a:ext cx="127000" cy="63506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円/楕円 61"/>
                <p:cNvSpPr/>
                <p:nvPr/>
              </p:nvSpPr>
              <p:spPr>
                <a:xfrm>
                  <a:off x="4456286" y="1847903"/>
                  <a:ext cx="127000" cy="63506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6" name="円/楕円 55"/>
              <p:cNvSpPr/>
              <p:nvPr/>
            </p:nvSpPr>
            <p:spPr>
              <a:xfrm>
                <a:off x="4081636" y="2854733"/>
                <a:ext cx="241300" cy="117368"/>
              </a:xfrm>
              <a:prstGeom prst="ellipse">
                <a:avLst/>
              </a:prstGeom>
              <a:solidFill>
                <a:srgbClr val="FAC090"/>
              </a:solidFill>
              <a:ln>
                <a:solidFill>
                  <a:srgbClr val="FAC09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/>
              </a:p>
            </p:txBody>
          </p:sp>
        </p:grpSp>
        <p:sp>
          <p:nvSpPr>
            <p:cNvPr id="52" name="円/楕円 51"/>
            <p:cNvSpPr/>
            <p:nvPr/>
          </p:nvSpPr>
          <p:spPr>
            <a:xfrm>
              <a:off x="5211216" y="2076514"/>
              <a:ext cx="180628" cy="177800"/>
            </a:xfrm>
            <a:prstGeom prst="ellipse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5229572" y="2921258"/>
              <a:ext cx="225772" cy="228600"/>
            </a:xfrm>
            <a:prstGeom prst="ellipse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2" name="テキスト ボックス 71"/>
          <p:cNvSpPr txBox="1"/>
          <p:nvPr/>
        </p:nvSpPr>
        <p:spPr>
          <a:xfrm>
            <a:off x="1447770" y="1395724"/>
            <a:ext cx="2326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latin typeface="ＭＳ Ｐ明朝"/>
                <a:ea typeface="ＭＳ Ｐ明朝"/>
                <a:cs typeface="ＭＳ Ｐ明朝"/>
              </a:rPr>
              <a:t>健康な腸内フローラ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5724622" y="1395724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ＭＳ Ｐ明朝"/>
                <a:ea typeface="ＭＳ Ｐ明朝"/>
                <a:cs typeface="ＭＳ Ｐ明朝"/>
              </a:rPr>
              <a:t>荒れている</a:t>
            </a:r>
            <a:r>
              <a:rPr kumimoji="1" lang="ja-JP" altLang="en-US" sz="2000" b="1" dirty="0">
                <a:latin typeface="ＭＳ Ｐ明朝"/>
                <a:ea typeface="ＭＳ Ｐ明朝"/>
                <a:cs typeface="ＭＳ Ｐ明朝"/>
              </a:rPr>
              <a:t>腸</a:t>
            </a:r>
            <a:r>
              <a:rPr lang="ja-JP" altLang="en-US" sz="2000" b="1" dirty="0">
                <a:latin typeface="ＭＳ Ｐ明朝"/>
                <a:ea typeface="ＭＳ Ｐ明朝"/>
                <a:cs typeface="ＭＳ Ｐ明朝"/>
              </a:rPr>
              <a:t>壁</a:t>
            </a:r>
            <a:endParaRPr kumimoji="1" lang="ja-JP" altLang="en-US" sz="2000" b="1" dirty="0">
              <a:latin typeface="ＭＳ Ｐ明朝"/>
              <a:ea typeface="ＭＳ Ｐ明朝"/>
              <a:cs typeface="ＭＳ Ｐ明朝"/>
            </a:endParaRPr>
          </a:p>
        </p:txBody>
      </p:sp>
      <p:cxnSp>
        <p:nvCxnSpPr>
          <p:cNvPr id="74" name="直線コネクタ 73"/>
          <p:cNvCxnSpPr/>
          <p:nvPr/>
        </p:nvCxnSpPr>
        <p:spPr>
          <a:xfrm>
            <a:off x="2" y="1163939"/>
            <a:ext cx="822118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5421463" y="4703400"/>
            <a:ext cx="646331" cy="369332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/>
                <a:ea typeface="HG丸ｺﾞｼｯｸM-PRO"/>
                <a:cs typeface="HG丸ｺﾞｼｯｸM-PRO"/>
              </a:rPr>
              <a:t>血管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1260227" y="1898572"/>
            <a:ext cx="646331" cy="369332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丸ｺﾞｼｯｸM-PRO"/>
                <a:ea typeface="HG丸ｺﾞｼｯｸM-PRO"/>
                <a:cs typeface="HG丸ｺﾞｼｯｸM-PRO"/>
              </a:rPr>
              <a:t>腸内</a:t>
            </a:r>
            <a:endParaRPr kumimoji="1" lang="ja-JP" altLang="en-US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363213" y="1895132"/>
            <a:ext cx="646331" cy="369332"/>
          </a:xfrm>
          <a:prstGeom prst="rect">
            <a:avLst/>
          </a:prstGeom>
          <a:solidFill>
            <a:srgbClr val="FFFFFF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丸ｺﾞｼｯｸM-PRO"/>
                <a:ea typeface="HG丸ｺﾞｼｯｸM-PRO"/>
                <a:cs typeface="HG丸ｺﾞｼｯｸM-PRO"/>
              </a:rPr>
              <a:t>腸内</a:t>
            </a:r>
            <a:endParaRPr kumimoji="1" lang="ja-JP" altLang="en-US" dirty="0">
              <a:latin typeface="HG丸ｺﾞｼｯｸM-PRO"/>
              <a:ea typeface="HG丸ｺﾞｼｯｸM-PRO"/>
              <a:cs typeface="HG丸ｺﾞｼｯｸM-PRO"/>
            </a:endParaRPr>
          </a:p>
        </p:txBody>
      </p:sp>
    </p:spTree>
    <p:extLst>
      <p:ext uri="{BB962C8B-B14F-4D97-AF65-F5344CB8AC3E}">
        <p14:creationId xmlns:p14="http://schemas.microsoft.com/office/powerpoint/2010/main" val="3243292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75651" y="228865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/>
              <a:t>原材料の見方</a:t>
            </a:r>
            <a:endParaRPr kumimoji="1" lang="ja-JP" altLang="en-US" sz="36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0" y="1180328"/>
            <a:ext cx="82296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73099" y="1549400"/>
            <a:ext cx="7732151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/>
              <a:t>●</a:t>
            </a:r>
            <a:r>
              <a:rPr lang="ja-JP" altLang="en-US" dirty="0"/>
              <a:t>名　　　称</a:t>
            </a:r>
            <a:r>
              <a:rPr lang="ja-JP" altLang="ja-JP" dirty="0"/>
              <a:t>　</a:t>
            </a:r>
            <a:r>
              <a:rPr lang="ja-JP" altLang="en-US" dirty="0"/>
              <a:t>　生菓子</a:t>
            </a:r>
            <a:r>
              <a:rPr lang="en-US" altLang="ja-JP" dirty="0"/>
              <a:t>    </a:t>
            </a:r>
          </a:p>
          <a:p>
            <a:r>
              <a:rPr kumimoji="1" lang="en-US" altLang="ja-JP" dirty="0"/>
              <a:t>●</a:t>
            </a:r>
            <a:r>
              <a:rPr kumimoji="1" lang="ja-JP" altLang="en-US" dirty="0"/>
              <a:t>原材料名　　寒天、濃縮ぶどう果汁、食塩、香料、酸味料、</a:t>
            </a:r>
            <a:endParaRPr kumimoji="1" lang="en-US" altLang="ja-JP" dirty="0"/>
          </a:p>
          <a:p>
            <a:r>
              <a:rPr lang="ja-JP" altLang="ja-JP" dirty="0"/>
              <a:t>　</a:t>
            </a:r>
            <a:r>
              <a:rPr lang="ja-JP" altLang="en-US" dirty="0"/>
              <a:t>　　　　　　　　甘味料（アスパルテーム</a:t>
            </a:r>
            <a:r>
              <a:rPr lang="en-US" altLang="ja-JP" dirty="0"/>
              <a:t>-L-</a:t>
            </a:r>
            <a:r>
              <a:rPr lang="ja-JP" altLang="en-US" dirty="0"/>
              <a:t>フェニルアラニン化合物、</a:t>
            </a:r>
            <a:endParaRPr lang="en-US" altLang="ja-JP" dirty="0"/>
          </a:p>
          <a:p>
            <a:r>
              <a:rPr kumimoji="1" lang="ja-JP" altLang="ja-JP" dirty="0"/>
              <a:t>　</a:t>
            </a:r>
            <a:r>
              <a:rPr kumimoji="1" lang="ja-JP" altLang="en-US" dirty="0"/>
              <a:t>　　　　　　　　スクラトース、アセスルファム</a:t>
            </a:r>
            <a:r>
              <a:rPr kumimoji="1" lang="en-US" altLang="ja-JP" dirty="0"/>
              <a:t>K</a:t>
            </a:r>
            <a:r>
              <a:rPr kumimoji="1" lang="ja-JP" altLang="en-US" dirty="0"/>
              <a:t>）、酸化防止剤（ヤマモモ抽出物）</a:t>
            </a:r>
            <a:endParaRPr kumimoji="1" lang="en-US" altLang="ja-JP" dirty="0"/>
          </a:p>
          <a:p>
            <a:r>
              <a:rPr lang="en-US" altLang="ja-JP" dirty="0"/>
              <a:t>●</a:t>
            </a:r>
            <a:r>
              <a:rPr lang="ja-JP" altLang="en-US" dirty="0"/>
              <a:t>内 容</a:t>
            </a:r>
            <a:r>
              <a:rPr lang="en-US" altLang="ja-JP" dirty="0"/>
              <a:t> </a:t>
            </a:r>
            <a:r>
              <a:rPr lang="ja-JP" altLang="en-US" dirty="0"/>
              <a:t>量</a:t>
            </a:r>
            <a:r>
              <a:rPr lang="en-US" altLang="ja-JP" dirty="0"/>
              <a:t> </a:t>
            </a:r>
            <a:r>
              <a:rPr lang="ja-JP" altLang="en-US" dirty="0"/>
              <a:t>      ２５０</a:t>
            </a:r>
            <a:r>
              <a:rPr lang="en-US" altLang="ja-JP" dirty="0"/>
              <a:t>g</a:t>
            </a:r>
          </a:p>
          <a:p>
            <a:r>
              <a:rPr kumimoji="1" lang="en-US" altLang="ja-JP" dirty="0"/>
              <a:t>●</a:t>
            </a:r>
            <a:r>
              <a:rPr kumimoji="1" lang="ja-JP" altLang="en-US" dirty="0"/>
              <a:t>賞味期限　　枠外下部に記載</a:t>
            </a:r>
            <a:endParaRPr kumimoji="1" lang="en-US" altLang="ja-JP" dirty="0"/>
          </a:p>
          <a:p>
            <a:r>
              <a:rPr lang="en-US" altLang="ja-JP" dirty="0"/>
              <a:t>●</a:t>
            </a:r>
            <a:r>
              <a:rPr lang="ja-JP" altLang="en-US" dirty="0"/>
              <a:t>保存方法　　直射日光、高温多湿を避けて保存してください。</a:t>
            </a:r>
            <a:endParaRPr lang="en-US" altLang="ja-JP" dirty="0"/>
          </a:p>
          <a:p>
            <a:r>
              <a:rPr kumimoji="1" lang="en-US" altLang="ja-JP" dirty="0"/>
              <a:t>●</a:t>
            </a:r>
            <a:r>
              <a:rPr kumimoji="1" lang="ja-JP" altLang="en-US" dirty="0"/>
              <a:t>販</a:t>
            </a:r>
            <a:r>
              <a:rPr kumimoji="1" lang="en-US" altLang="ja-JP" dirty="0"/>
              <a:t> </a:t>
            </a:r>
            <a:r>
              <a:rPr kumimoji="1" lang="ja-JP" altLang="en-US" dirty="0"/>
              <a:t>売</a:t>
            </a:r>
            <a:r>
              <a:rPr kumimoji="1" lang="en-US" altLang="ja-JP" dirty="0"/>
              <a:t> </a:t>
            </a:r>
            <a:r>
              <a:rPr kumimoji="1" lang="ja-JP" altLang="en-US" dirty="0"/>
              <a:t>者</a:t>
            </a:r>
            <a:r>
              <a:rPr kumimoji="1" lang="en-US" altLang="ja-JP" dirty="0"/>
              <a:t> </a:t>
            </a:r>
            <a:r>
              <a:rPr kumimoji="1" lang="ja-JP" altLang="en-US" dirty="0"/>
              <a:t>     </a:t>
            </a:r>
            <a:r>
              <a:rPr kumimoji="1" lang="en-US" altLang="ja-JP" dirty="0"/>
              <a:t>〇〇</a:t>
            </a:r>
            <a:r>
              <a:rPr kumimoji="1" lang="ja-JP" altLang="en-US" dirty="0"/>
              <a:t>株式会社　千葉県千葉市</a:t>
            </a:r>
            <a:r>
              <a:rPr kumimoji="1" lang="en-US" altLang="ja-JP" dirty="0"/>
              <a:t>△△</a:t>
            </a:r>
            <a:r>
              <a:rPr kumimoji="1" lang="ja-JP" altLang="en-US" dirty="0"/>
              <a:t>ー</a:t>
            </a:r>
            <a:r>
              <a:rPr kumimoji="1" lang="en-US" altLang="ja-JP" dirty="0"/>
              <a:t>△△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52500" y="4241800"/>
            <a:ext cx="6925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ＭＳ Ｐ明朝"/>
                <a:ea typeface="ＭＳ Ｐ明朝"/>
                <a:cs typeface="ＭＳ Ｐ明朝"/>
              </a:rPr>
              <a:t>①</a:t>
            </a:r>
            <a:r>
              <a:rPr kumimoji="1" lang="ja-JP" altLang="en-US" sz="2400" dirty="0">
                <a:latin typeface="ＭＳ Ｐ明朝"/>
                <a:ea typeface="ＭＳ Ｐ明朝"/>
                <a:cs typeface="ＭＳ Ｐ明朝"/>
              </a:rPr>
              <a:t>原材料は、量が多いものから</a:t>
            </a:r>
            <a:endParaRPr kumimoji="1" lang="en-US" altLang="ja-JP" sz="2400" dirty="0">
              <a:latin typeface="ＭＳ Ｐ明朝"/>
              <a:ea typeface="ＭＳ Ｐ明朝"/>
              <a:cs typeface="ＭＳ Ｐ明朝"/>
            </a:endParaRPr>
          </a:p>
          <a:p>
            <a:r>
              <a:rPr lang="en-US" altLang="ja-JP" sz="2400" dirty="0">
                <a:latin typeface="ＭＳ Ｐ明朝"/>
                <a:ea typeface="ＭＳ Ｐ明朝"/>
                <a:cs typeface="ＭＳ Ｐ明朝"/>
              </a:rPr>
              <a:t>②</a:t>
            </a:r>
            <a:r>
              <a:rPr lang="ja-JP" altLang="en-US" sz="2400" dirty="0">
                <a:latin typeface="ＭＳ Ｐ明朝"/>
                <a:ea typeface="ＭＳ Ｐ明朝"/>
                <a:cs typeface="ＭＳ Ｐ明朝"/>
              </a:rPr>
              <a:t>食品添加物は、原材料の後に記載（多いものから）</a:t>
            </a:r>
            <a:endParaRPr kumimoji="1" lang="ja-JP" altLang="en-US" sz="2400" dirty="0">
              <a:latin typeface="ＭＳ Ｐ明朝"/>
              <a:ea typeface="ＭＳ Ｐ明朝"/>
              <a:cs typeface="ＭＳ Ｐ明朝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4940300" y="1714500"/>
            <a:ext cx="165100" cy="469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3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図形グループ 26"/>
          <p:cNvGrpSpPr/>
          <p:nvPr/>
        </p:nvGrpSpPr>
        <p:grpSpPr>
          <a:xfrm>
            <a:off x="593264" y="132945"/>
            <a:ext cx="8001598" cy="5515178"/>
            <a:chOff x="466471" y="132945"/>
            <a:chExt cx="8001598" cy="5515178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3018347" y="132946"/>
              <a:ext cx="218902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/>
                <a:t>パンを食べる</a:t>
              </a: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201334" y="1543503"/>
              <a:ext cx="1141258" cy="52322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/>
                <a:t>消　化</a:t>
              </a: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2201334" y="2737303"/>
              <a:ext cx="1141258" cy="52322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ja-JP" altLang="en-US" sz="2800" dirty="0"/>
                <a:t>吸　収</a:t>
              </a:r>
              <a:endParaRPr kumimoji="1" lang="ja-JP" altLang="en-US" sz="2800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2204697" y="3931103"/>
              <a:ext cx="1141258" cy="523220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dirty="0"/>
                <a:t>脳</a:t>
              </a:r>
              <a:endParaRPr kumimoji="1" lang="ja-JP" altLang="en-US" sz="2800" dirty="0"/>
            </a:p>
          </p:txBody>
        </p:sp>
        <p:cxnSp>
          <p:nvCxnSpPr>
            <p:cNvPr id="7" name="直線矢印コネクタ 6"/>
            <p:cNvCxnSpPr>
              <a:stCxn id="3" idx="2"/>
              <a:endCxn id="4" idx="0"/>
            </p:cNvCxnSpPr>
            <p:nvPr/>
          </p:nvCxnSpPr>
          <p:spPr>
            <a:xfrm>
              <a:off x="2771963" y="2066723"/>
              <a:ext cx="0" cy="6705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/>
            <p:cNvSpPr txBox="1"/>
            <p:nvPr/>
          </p:nvSpPr>
          <p:spPr>
            <a:xfrm>
              <a:off x="4783627" y="1543503"/>
              <a:ext cx="1261884" cy="5232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solidFill>
                    <a:srgbClr val="FF0000"/>
                  </a:solidFill>
                </a:rPr>
                <a:t>未消化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791570" y="2737303"/>
              <a:ext cx="1261884" cy="5232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dirty="0">
                  <a:solidFill>
                    <a:srgbClr val="FF0000"/>
                  </a:solidFill>
                </a:rPr>
                <a:t>吸　収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791570" y="3931103"/>
              <a:ext cx="1261884" cy="5232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dirty="0">
                  <a:solidFill>
                    <a:srgbClr val="FF0000"/>
                  </a:solidFill>
                </a:rPr>
                <a:t>脳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5414569" y="2066723"/>
              <a:ext cx="0" cy="6705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>
              <a:off x="2771963" y="3260523"/>
              <a:ext cx="0" cy="6705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5414569" y="3260523"/>
              <a:ext cx="0" cy="6705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>
              <a:off x="2771963" y="4454323"/>
              <a:ext cx="0" cy="6705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5414569" y="4454323"/>
              <a:ext cx="0" cy="67058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1988836" y="5124903"/>
              <a:ext cx="15662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/>
                <a:t>影響ない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631442" y="5124903"/>
              <a:ext cx="1601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>
                  <a:solidFill>
                    <a:srgbClr val="FF0000"/>
                  </a:solidFill>
                </a:rPr>
                <a:t>悪い影響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H="1">
              <a:off x="2771963" y="656166"/>
              <a:ext cx="783127" cy="88733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4631442" y="656166"/>
              <a:ext cx="783127" cy="887337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466471" y="1018057"/>
              <a:ext cx="15858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/>
                <a:t>健康な腸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232762" y="1020283"/>
              <a:ext cx="2235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/>
                <a:t>荒れている腸</a:t>
              </a:r>
            </a:p>
          </p:txBody>
        </p:sp>
        <p:sp>
          <p:nvSpPr>
            <p:cNvPr id="25" name="スマイル 24"/>
            <p:cNvSpPr/>
            <p:nvPr/>
          </p:nvSpPr>
          <p:spPr>
            <a:xfrm>
              <a:off x="709083" y="132945"/>
              <a:ext cx="994834" cy="885111"/>
            </a:xfrm>
            <a:prstGeom prst="smileyFac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スマイル 25"/>
            <p:cNvSpPr/>
            <p:nvPr/>
          </p:nvSpPr>
          <p:spPr>
            <a:xfrm>
              <a:off x="6687623" y="132945"/>
              <a:ext cx="994834" cy="885111"/>
            </a:xfrm>
            <a:prstGeom prst="smileyFace">
              <a:avLst>
                <a:gd name="adj" fmla="val -4653"/>
              </a:avLst>
            </a:prstGeom>
            <a:solidFill>
              <a:srgbClr val="3366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2464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7705" y="954294"/>
            <a:ext cx="4103621" cy="1657259"/>
          </a:xfrm>
        </p:spPr>
        <p:txBody>
          <a:bodyPr>
            <a:normAutofit/>
          </a:bodyPr>
          <a:lstStyle/>
          <a:p>
            <a:r>
              <a:rPr lang="ja-JP" altLang="en-US" dirty="0"/>
              <a:t>オメガ３</a:t>
            </a:r>
            <a:br>
              <a:rPr lang="en-US" altLang="ja-JP" dirty="0"/>
            </a:br>
            <a:r>
              <a:rPr lang="ja-JP" altLang="ja-JP" dirty="0"/>
              <a:t>D</a:t>
            </a:r>
            <a:r>
              <a:rPr lang="en-US" altLang="ja-JP" dirty="0"/>
              <a:t>HA</a:t>
            </a:r>
            <a:r>
              <a:rPr lang="ja-JP" altLang="en-US" dirty="0"/>
              <a:t>・</a:t>
            </a:r>
            <a:r>
              <a:rPr lang="en-US" altLang="ja-JP" dirty="0"/>
              <a:t>EPA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87257" y="2688192"/>
            <a:ext cx="3835339" cy="3771636"/>
          </a:xfrm>
        </p:spPr>
        <p:txBody>
          <a:bodyPr/>
          <a:lstStyle/>
          <a:p>
            <a:endParaRPr lang="en-US" altLang="ja-JP" dirty="0"/>
          </a:p>
          <a:p>
            <a:r>
              <a:rPr kumimoji="1" lang="ja-JP" altLang="en-US" dirty="0"/>
              <a:t>くるみ</a:t>
            </a:r>
            <a:endParaRPr kumimoji="1" lang="en-US" altLang="ja-JP" dirty="0"/>
          </a:p>
          <a:p>
            <a:r>
              <a:rPr kumimoji="1" lang="ja-JP" altLang="en-US" dirty="0"/>
              <a:t>青魚</a:t>
            </a:r>
            <a:endParaRPr kumimoji="1" lang="en-US" altLang="ja-JP" dirty="0"/>
          </a:p>
          <a:p>
            <a:r>
              <a:rPr lang="ja-JP" altLang="en-US" dirty="0"/>
              <a:t>えごま油など</a:t>
            </a:r>
            <a:endParaRPr kumimoji="1" lang="ja-JP" altLang="en-US" dirty="0"/>
          </a:p>
        </p:txBody>
      </p:sp>
      <p:pic>
        <p:nvPicPr>
          <p:cNvPr id="4" name="図 3" descr="a04a714fdacecd1495b18202b57274e6_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709" y="3390547"/>
            <a:ext cx="2498333" cy="165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17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94004" y="550654"/>
            <a:ext cx="303726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HG丸ｺﾞｼｯｸM-PRO"/>
                <a:ea typeface="HG丸ｺﾞｼｯｸM-PRO"/>
                <a:cs typeface="HG丸ｺﾞｼｯｸM-PRO"/>
              </a:rPr>
              <a:t>脂肪酸　　　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993" y="1549721"/>
            <a:ext cx="30372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HG丸ｺﾞｼｯｸM-PRO"/>
                <a:ea typeface="HG丸ｺﾞｼｯｸM-PRO"/>
                <a:cs typeface="HG丸ｺﾞｼｯｸM-PRO"/>
              </a:rPr>
              <a:t>飽和脂肪酸　　　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64587" y="1549721"/>
            <a:ext cx="30372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HG丸ｺﾞｼｯｸM-PRO"/>
                <a:ea typeface="HG丸ｺﾞｼｯｸM-PRO"/>
                <a:cs typeface="HG丸ｺﾞｼｯｸM-PRO"/>
              </a:rPr>
              <a:t>不飽和脂肪酸　　　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78585" y="2545614"/>
            <a:ext cx="3037262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HG丸ｺﾞｼｯｸM-PRO"/>
                <a:ea typeface="HG丸ｺﾞｼｯｸM-PRO"/>
                <a:cs typeface="HG丸ｺﾞｼｯｸM-PRO"/>
              </a:rPr>
              <a:t>多価不飽和脂肪酸　　　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31729" y="2545614"/>
            <a:ext cx="3037262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HG丸ｺﾞｼｯｸM-PRO"/>
                <a:ea typeface="HG丸ｺﾞｼｯｸM-PRO"/>
                <a:cs typeface="HG丸ｺﾞｼｯｸM-PRO"/>
              </a:rPr>
              <a:t>一価不飽和脂肪酸　　　</a:t>
            </a:r>
            <a:endParaRPr kumimoji="1" lang="ja-JP" altLang="en-US" sz="24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133993" y="2036297"/>
            <a:ext cx="1625600" cy="2275416"/>
            <a:chOff x="596900" y="2063750"/>
            <a:chExt cx="1625600" cy="2275416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1409700" y="2063750"/>
              <a:ext cx="0" cy="899583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角丸四角形 11"/>
            <p:cNvSpPr/>
            <p:nvPr/>
          </p:nvSpPr>
          <p:spPr>
            <a:xfrm>
              <a:off x="596900" y="2963333"/>
              <a:ext cx="1625600" cy="1375833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69739" y="311209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u="sng" dirty="0">
                <a:latin typeface="HG丸ｺﾞｼｯｸM-PRO"/>
                <a:ea typeface="HG丸ｺﾞｼｯｸM-PRO"/>
                <a:cs typeface="HG丸ｺﾞｼｯｸM-PRO"/>
              </a:rPr>
              <a:t>中鎖脂肪酸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8907" y="361345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HG丸ｺﾞｼｯｸM-PRO"/>
                <a:ea typeface="HG丸ｺﾞｼｯｸM-PRO"/>
                <a:cs typeface="HG丸ｺﾞｼｯｸM-PRO"/>
              </a:rPr>
              <a:t>・ココナツオイル</a:t>
            </a:r>
            <a:endParaRPr kumimoji="1" lang="en-US" altLang="ja-JP" sz="1200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kumimoji="1" lang="ja-JP" altLang="en-US" sz="1200" dirty="0">
                <a:latin typeface="HG丸ｺﾞｼｯｸM-PRO"/>
                <a:ea typeface="HG丸ｺﾞｼｯｸM-PRO"/>
                <a:cs typeface="HG丸ｺﾞｼｯｸM-PRO"/>
              </a:rPr>
              <a:t>・</a:t>
            </a:r>
            <a:r>
              <a:rPr kumimoji="1" lang="en-US" altLang="ja-JP" sz="1200" dirty="0">
                <a:latin typeface="HG丸ｺﾞｼｯｸM-PRO"/>
                <a:ea typeface="HG丸ｺﾞｼｯｸM-PRO"/>
                <a:cs typeface="HG丸ｺﾞｼｯｸM-PRO"/>
              </a:rPr>
              <a:t>MCT</a:t>
            </a:r>
            <a:r>
              <a:rPr kumimoji="1" lang="ja-JP" altLang="en-US" sz="1200" dirty="0">
                <a:latin typeface="HG丸ｺﾞｼｯｸM-PRO"/>
                <a:ea typeface="HG丸ｺﾞｼｯｸM-PRO"/>
                <a:cs typeface="HG丸ｺﾞｼｯｸM-PRO"/>
              </a:rPr>
              <a:t>オイル</a:t>
            </a:r>
          </a:p>
        </p:txBody>
      </p:sp>
      <p:grpSp>
        <p:nvGrpSpPr>
          <p:cNvPr id="29" name="図形グループ 28"/>
          <p:cNvGrpSpPr/>
          <p:nvPr/>
        </p:nvGrpSpPr>
        <p:grpSpPr>
          <a:xfrm>
            <a:off x="6687434" y="3112095"/>
            <a:ext cx="1544444" cy="1587500"/>
            <a:chOff x="2492675" y="3613452"/>
            <a:chExt cx="1544444" cy="1587500"/>
          </a:xfrm>
        </p:grpSpPr>
        <p:sp>
          <p:nvSpPr>
            <p:cNvPr id="15" name="角丸四角形 14"/>
            <p:cNvSpPr/>
            <p:nvPr/>
          </p:nvSpPr>
          <p:spPr>
            <a:xfrm>
              <a:off x="2492675" y="3613452"/>
              <a:ext cx="1544444" cy="15875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758528" y="3643690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u="sng" dirty="0">
                  <a:latin typeface="HG丸ｺﾞｼｯｸM-PRO"/>
                  <a:ea typeface="HG丸ｺﾞｼｯｸM-PRO"/>
                  <a:cs typeface="HG丸ｺﾞｼｯｸM-PRO"/>
                </a:rPr>
                <a:t>オメガ９系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627784" y="3937620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HG丸ｺﾞｼｯｸM-PRO"/>
                  <a:ea typeface="HG丸ｺﾞｼｯｸM-PRO"/>
                  <a:cs typeface="HG丸ｺﾞｼｯｸM-PRO"/>
                </a:rPr>
                <a:t>【</a:t>
              </a:r>
              <a:r>
                <a:rPr kumimoji="1"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オレイン酸</a:t>
              </a:r>
              <a:r>
                <a:rPr kumimoji="1" lang="en-US" altLang="ja-JP" sz="1200" dirty="0">
                  <a:latin typeface="HG丸ｺﾞｼｯｸM-PRO"/>
                  <a:ea typeface="HG丸ｺﾞｼｯｸM-PRO"/>
                  <a:cs typeface="HG丸ｺﾞｼｯｸM-PRO"/>
                </a:rPr>
                <a:t>】</a:t>
              </a:r>
              <a:endParaRPr kumimoji="1" lang="ja-JP" altLang="en-US" sz="1200" dirty="0"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602135" y="4311713"/>
              <a:ext cx="1415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・オリーブオイル</a:t>
              </a:r>
              <a:endParaRPr kumimoji="1" lang="en-US" altLang="ja-JP" sz="1200" dirty="0">
                <a:latin typeface="HG丸ｺﾞｼｯｸM-PRO"/>
                <a:ea typeface="HG丸ｺﾞｼｯｸM-PRO"/>
                <a:cs typeface="HG丸ｺﾞｼｯｸM-PRO"/>
              </a:endParaRPr>
            </a:p>
            <a:p>
              <a:r>
                <a:rPr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・なたね油</a:t>
              </a:r>
              <a:endParaRPr lang="en-US" altLang="ja-JP" sz="1200" dirty="0">
                <a:latin typeface="HG丸ｺﾞｼｯｸM-PRO"/>
                <a:ea typeface="HG丸ｺﾞｼｯｸM-PRO"/>
                <a:cs typeface="HG丸ｺﾞｼｯｸM-PRO"/>
              </a:endParaRPr>
            </a:p>
            <a:p>
              <a:r>
                <a:rPr kumimoji="1"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・米油</a:t>
              </a:r>
            </a:p>
          </p:txBody>
        </p:sp>
      </p:grpSp>
      <p:grpSp>
        <p:nvGrpSpPr>
          <p:cNvPr id="28" name="図形グループ 27"/>
          <p:cNvGrpSpPr/>
          <p:nvPr/>
        </p:nvGrpSpPr>
        <p:grpSpPr>
          <a:xfrm>
            <a:off x="3686822" y="3161869"/>
            <a:ext cx="1544444" cy="1587500"/>
            <a:chOff x="6035773" y="3517963"/>
            <a:chExt cx="1544444" cy="1587500"/>
          </a:xfrm>
        </p:grpSpPr>
        <p:sp>
          <p:nvSpPr>
            <p:cNvPr id="19" name="角丸四角形 18"/>
            <p:cNvSpPr/>
            <p:nvPr/>
          </p:nvSpPr>
          <p:spPr>
            <a:xfrm>
              <a:off x="6035773" y="3517963"/>
              <a:ext cx="1544444" cy="15875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370885" y="3663048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u="sng" dirty="0">
                  <a:latin typeface="HG丸ｺﾞｼｯｸM-PRO"/>
                  <a:ea typeface="HG丸ｺﾞｼｯｸM-PRO"/>
                  <a:cs typeface="HG丸ｺﾞｼｯｸM-PRO"/>
                </a:rPr>
                <a:t>オメガ６系</a:t>
              </a: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178072" y="3963044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HG丸ｺﾞｼｯｸM-PRO"/>
                  <a:ea typeface="HG丸ｺﾞｼｯｸM-PRO"/>
                  <a:cs typeface="HG丸ｺﾞｼｯｸM-PRO"/>
                </a:rPr>
                <a:t>【</a:t>
              </a:r>
              <a:r>
                <a:rPr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リノール</a:t>
              </a:r>
              <a:r>
                <a:rPr kumimoji="1"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酸</a:t>
              </a:r>
              <a:r>
                <a:rPr kumimoji="1" lang="en-US" altLang="ja-JP" sz="1200" dirty="0">
                  <a:latin typeface="HG丸ｺﾞｼｯｸM-PRO"/>
                  <a:ea typeface="HG丸ｺﾞｼｯｸM-PRO"/>
                  <a:cs typeface="HG丸ｺﾞｼｯｸM-PRO"/>
                </a:rPr>
                <a:t>】</a:t>
              </a:r>
              <a:endParaRPr kumimoji="1" lang="ja-JP" altLang="en-US" sz="1200" dirty="0"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370885" y="4308301"/>
              <a:ext cx="9541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・大豆油</a:t>
              </a:r>
              <a:endParaRPr kumimoji="1" lang="en-US" altLang="ja-JP" sz="1200" dirty="0">
                <a:latin typeface="HG丸ｺﾞｼｯｸM-PRO"/>
                <a:ea typeface="HG丸ｺﾞｼｯｸM-PRO"/>
                <a:cs typeface="HG丸ｺﾞｼｯｸM-PRO"/>
              </a:endParaRPr>
            </a:p>
            <a:p>
              <a:r>
                <a:rPr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・コーン油</a:t>
              </a:r>
              <a:endParaRPr lang="en-US" altLang="ja-JP" sz="1200" dirty="0">
                <a:latin typeface="HG丸ｺﾞｼｯｸM-PRO"/>
                <a:ea typeface="HG丸ｺﾞｼｯｸM-PRO"/>
                <a:cs typeface="HG丸ｺﾞｼｯｸM-PRO"/>
              </a:endParaRPr>
            </a:p>
            <a:p>
              <a:r>
                <a:rPr kumimoji="1"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・ごま油</a:t>
              </a:r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1978585" y="3161869"/>
            <a:ext cx="1544444" cy="1826496"/>
            <a:chOff x="7403086" y="3162455"/>
            <a:chExt cx="1544444" cy="1826496"/>
          </a:xfrm>
        </p:grpSpPr>
        <p:sp>
          <p:nvSpPr>
            <p:cNvPr id="23" name="角丸四角形 22"/>
            <p:cNvSpPr/>
            <p:nvPr/>
          </p:nvSpPr>
          <p:spPr>
            <a:xfrm>
              <a:off x="7403086" y="3162455"/>
              <a:ext cx="1544444" cy="1826496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731155" y="3327922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u="sng" dirty="0">
                  <a:latin typeface="HG丸ｺﾞｼｯｸM-PRO"/>
                  <a:ea typeface="HG丸ｺﾞｼｯｸM-PRO"/>
                  <a:cs typeface="HG丸ｺﾞｼｯｸM-PRO"/>
                </a:rPr>
                <a:t>オメガ３系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7506719" y="3657141"/>
              <a:ext cx="1362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HG丸ｺﾞｼｯｸM-PRO"/>
                  <a:ea typeface="HG丸ｺﾞｼｯｸM-PRO"/>
                  <a:cs typeface="HG丸ｺﾞｼｯｸM-PRO"/>
                </a:rPr>
                <a:t>【</a:t>
              </a:r>
              <a:r>
                <a:rPr lang="en-US" altLang="ja-JP" sz="1200" dirty="0">
                  <a:latin typeface="HG丸ｺﾞｼｯｸM-PRO"/>
                  <a:ea typeface="HG丸ｺﾞｼｯｸM-PRO"/>
                  <a:cs typeface="HG丸ｺﾞｼｯｸM-PRO"/>
                </a:rPr>
                <a:t>α</a:t>
              </a:r>
              <a:r>
                <a:rPr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リノレン</a:t>
              </a:r>
              <a:r>
                <a:rPr kumimoji="1"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酸</a:t>
              </a:r>
              <a:endParaRPr kumimoji="1" lang="en-US" altLang="ja-JP" sz="1200" dirty="0">
                <a:latin typeface="HG丸ｺﾞｼｯｸM-PRO"/>
                <a:ea typeface="HG丸ｺﾞｼｯｸM-PRO"/>
                <a:cs typeface="HG丸ｺﾞｼｯｸM-PRO"/>
              </a:endParaRPr>
            </a:p>
            <a:p>
              <a:r>
                <a:rPr lang="ja-JP" altLang="ja-JP" sz="1200" dirty="0">
                  <a:latin typeface="HG丸ｺﾞｼｯｸM-PRO"/>
                  <a:ea typeface="HG丸ｺﾞｼｯｸM-PRO"/>
                  <a:cs typeface="HG丸ｺﾞｼｯｸM-PRO"/>
                </a:rPr>
                <a:t>　</a:t>
              </a:r>
              <a:r>
                <a:rPr lang="en-US" altLang="ja-JP" sz="1200" dirty="0">
                  <a:latin typeface="HG丸ｺﾞｼｯｸM-PRO"/>
                  <a:ea typeface="HG丸ｺﾞｼｯｸM-PRO"/>
                  <a:cs typeface="HG丸ｺﾞｼｯｸM-PRO"/>
                </a:rPr>
                <a:t>DHA</a:t>
              </a:r>
              <a:r>
                <a:rPr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・</a:t>
              </a:r>
              <a:r>
                <a:rPr lang="en-US" altLang="ja-JP" sz="1200" dirty="0">
                  <a:latin typeface="HG丸ｺﾞｼｯｸM-PRO"/>
                  <a:ea typeface="HG丸ｺﾞｼｯｸM-PRO"/>
                  <a:cs typeface="HG丸ｺﾞｼｯｸM-PRO"/>
                </a:rPr>
                <a:t>EPA</a:t>
              </a:r>
              <a:r>
                <a:rPr kumimoji="1" lang="en-US" altLang="ja-JP" sz="1200" dirty="0">
                  <a:latin typeface="HG丸ｺﾞｼｯｸM-PRO"/>
                  <a:ea typeface="HG丸ｺﾞｼｯｸM-PRO"/>
                  <a:cs typeface="HG丸ｺﾞｼｯｸM-PRO"/>
                </a:rPr>
                <a:t>】</a:t>
              </a:r>
              <a:endParaRPr kumimoji="1" lang="ja-JP" altLang="en-US" sz="1200" dirty="0"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731155" y="4133385"/>
              <a:ext cx="9541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・魚油</a:t>
              </a:r>
              <a:endParaRPr kumimoji="1" lang="en-US" altLang="ja-JP" sz="1200" dirty="0">
                <a:latin typeface="HG丸ｺﾞｼｯｸM-PRO"/>
                <a:ea typeface="HG丸ｺﾞｼｯｸM-PRO"/>
                <a:cs typeface="HG丸ｺﾞｼｯｸM-PRO"/>
              </a:endParaRPr>
            </a:p>
            <a:p>
              <a:r>
                <a:rPr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・しそ油</a:t>
              </a:r>
              <a:endParaRPr lang="en-US" altLang="ja-JP" sz="1200" dirty="0">
                <a:latin typeface="HG丸ｺﾞｼｯｸM-PRO"/>
                <a:ea typeface="HG丸ｺﾞｼｯｸM-PRO"/>
                <a:cs typeface="HG丸ｺﾞｼｯｸM-PRO"/>
              </a:endParaRPr>
            </a:p>
            <a:p>
              <a:r>
                <a:rPr kumimoji="1"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・エゴマ油</a:t>
              </a:r>
              <a:endParaRPr kumimoji="1" lang="en-US" altLang="ja-JP" sz="1200" dirty="0">
                <a:latin typeface="HG丸ｺﾞｼｯｸM-PRO"/>
                <a:ea typeface="HG丸ｺﾞｼｯｸM-PRO"/>
                <a:cs typeface="HG丸ｺﾞｼｯｸM-PRO"/>
              </a:endParaRPr>
            </a:p>
            <a:p>
              <a:r>
                <a:rPr lang="ja-JP" altLang="en-US" sz="1200" dirty="0">
                  <a:latin typeface="HG丸ｺﾞｼｯｸM-PRO"/>
                  <a:ea typeface="HG丸ｺﾞｼｯｸM-PRO"/>
                  <a:cs typeface="HG丸ｺﾞｼｯｸM-PRO"/>
                </a:rPr>
                <a:t>・あまに油</a:t>
              </a:r>
              <a:endParaRPr kumimoji="1" lang="ja-JP" altLang="en-US" sz="1200" dirty="0">
                <a:latin typeface="HG丸ｺﾞｼｯｸM-PRO"/>
                <a:ea typeface="HG丸ｺﾞｼｯｸM-PRO"/>
                <a:cs typeface="HG丸ｺﾞｼｯｸM-PRO"/>
              </a:endParaRPr>
            </a:p>
          </p:txBody>
        </p:sp>
      </p:grpSp>
      <p:cxnSp>
        <p:nvCxnSpPr>
          <p:cNvPr id="31" name="直線コネクタ 30"/>
          <p:cNvCxnSpPr>
            <a:stCxn id="4" idx="2"/>
          </p:cNvCxnSpPr>
          <p:nvPr/>
        </p:nvCxnSpPr>
        <p:spPr>
          <a:xfrm flipH="1">
            <a:off x="3707904" y="1012319"/>
            <a:ext cx="4731" cy="7650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stCxn id="5" idx="3"/>
            <a:endCxn id="6" idx="1"/>
          </p:cNvCxnSpPr>
          <p:nvPr/>
        </p:nvCxnSpPr>
        <p:spPr>
          <a:xfrm>
            <a:off x="3171255" y="1780554"/>
            <a:ext cx="119333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5355138" y="2011386"/>
            <a:ext cx="4731" cy="7650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015847" y="2776447"/>
            <a:ext cx="81588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265481" y="2056547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HG丸ｺﾞｼｯｸM-PRO"/>
                <a:ea typeface="HG丸ｺﾞｼｯｸM-PRO"/>
                <a:cs typeface="HG丸ｺﾞｼｯｸM-PRO"/>
              </a:rPr>
              <a:t>バター　ラード　牛脂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5851" y="4347230"/>
            <a:ext cx="133882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HG丸ｺﾞｼｯｸM-PRO"/>
                <a:ea typeface="HG丸ｺﾞｼｯｸM-PRO"/>
                <a:cs typeface="HG丸ｺﾞｼｯｸM-PRO"/>
              </a:rPr>
              <a:t>・脂肪になりにくい</a:t>
            </a:r>
            <a:endParaRPr kumimoji="1" lang="en-US" altLang="ja-JP" sz="1000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1000" dirty="0">
                <a:latin typeface="HG丸ｺﾞｼｯｸM-PRO"/>
                <a:ea typeface="HG丸ｺﾞｼｯｸM-PRO"/>
                <a:cs typeface="HG丸ｺﾞｼｯｸM-PRO"/>
              </a:rPr>
              <a:t>・消化吸収が早い</a:t>
            </a:r>
            <a:endParaRPr lang="en-US" altLang="ja-JP" sz="10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160501" y="5029724"/>
            <a:ext cx="108234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HG丸ｺﾞｼｯｸM-PRO"/>
                <a:ea typeface="HG丸ｺﾞｼｯｸM-PRO"/>
                <a:cs typeface="HG丸ｺﾞｼｯｸM-PRO"/>
              </a:rPr>
              <a:t>・炎症を抑える</a:t>
            </a:r>
            <a:endParaRPr kumimoji="1" lang="en-US" altLang="ja-JP" sz="1000" dirty="0">
              <a:latin typeface="HG丸ｺﾞｼｯｸM-PRO"/>
              <a:ea typeface="HG丸ｺﾞｼｯｸM-PRO"/>
              <a:cs typeface="HG丸ｺﾞｼｯｸM-PRO"/>
            </a:endParaRPr>
          </a:p>
          <a:p>
            <a:r>
              <a:rPr lang="ja-JP" altLang="en-US" sz="1000" dirty="0">
                <a:latin typeface="HG丸ｺﾞｼｯｸM-PRO"/>
                <a:ea typeface="HG丸ｺﾞｼｯｸM-PRO"/>
                <a:cs typeface="HG丸ｺﾞｼｯｸM-PRO"/>
              </a:rPr>
              <a:t>・脳機能活性</a:t>
            </a:r>
            <a:endParaRPr lang="en-US" altLang="ja-JP" sz="1000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188190" y="140490"/>
            <a:ext cx="1810559" cy="461665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明朝"/>
                <a:ea typeface="ＭＳ 明朝"/>
                <a:cs typeface="ＭＳ 明朝"/>
              </a:rPr>
              <a:t>豆　知　識</a:t>
            </a:r>
          </a:p>
        </p:txBody>
      </p:sp>
    </p:spTree>
    <p:extLst>
      <p:ext uri="{BB962C8B-B14F-4D97-AF65-F5344CB8AC3E}">
        <p14:creationId xmlns:p14="http://schemas.microsoft.com/office/powerpoint/2010/main" val="80925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72182"/>
            <a:ext cx="4938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ＭＳ Ｐ明朝"/>
                <a:ea typeface="ＭＳ Ｐ明朝"/>
                <a:cs typeface="ＭＳ Ｐ明朝"/>
              </a:rPr>
              <a:t>＜自己紹介タイム＞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" y="2149231"/>
            <a:ext cx="75604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ＭＳ Ｐ明朝"/>
                <a:ea typeface="ＭＳ Ｐ明朝"/>
                <a:cs typeface="ＭＳ Ｐ明朝"/>
              </a:rPr>
              <a:t>①</a:t>
            </a:r>
            <a:r>
              <a:rPr kumimoji="1" lang="ja-JP" altLang="en-US" sz="3600" dirty="0">
                <a:latin typeface="ＭＳ Ｐ明朝"/>
                <a:ea typeface="ＭＳ Ｐ明朝"/>
                <a:cs typeface="ＭＳ Ｐ明朝"/>
              </a:rPr>
              <a:t> お</a:t>
            </a:r>
            <a:r>
              <a:rPr lang="ja-JP" altLang="en-US" sz="3600" dirty="0">
                <a:latin typeface="ＭＳ Ｐ明朝"/>
                <a:ea typeface="ＭＳ Ｐ明朝"/>
                <a:cs typeface="ＭＳ Ｐ明朝"/>
              </a:rPr>
              <a:t>名前</a:t>
            </a:r>
            <a:endParaRPr kumimoji="1" lang="en-US" altLang="ja-JP" sz="3600" dirty="0">
              <a:latin typeface="ＭＳ Ｐ明朝"/>
              <a:ea typeface="ＭＳ Ｐ明朝"/>
              <a:cs typeface="ＭＳ Ｐ明朝"/>
            </a:endParaRPr>
          </a:p>
          <a:p>
            <a:endParaRPr lang="en-US" altLang="ja-JP" sz="3600" dirty="0">
              <a:latin typeface="ＭＳ Ｐ明朝"/>
              <a:ea typeface="ＭＳ Ｐ明朝"/>
              <a:cs typeface="ＭＳ Ｐ明朝"/>
            </a:endParaRPr>
          </a:p>
          <a:p>
            <a:r>
              <a:rPr kumimoji="1" lang="en-US" altLang="ja-JP" sz="3600" dirty="0">
                <a:latin typeface="ＭＳ Ｐ明朝"/>
                <a:ea typeface="ＭＳ Ｐ明朝"/>
                <a:cs typeface="ＭＳ Ｐ明朝"/>
              </a:rPr>
              <a:t>②</a:t>
            </a:r>
            <a:r>
              <a:rPr kumimoji="1" lang="ja-JP" altLang="en-US" sz="3600" dirty="0">
                <a:latin typeface="ＭＳ Ｐ明朝"/>
                <a:ea typeface="ＭＳ Ｐ明朝"/>
                <a:cs typeface="ＭＳ Ｐ明朝"/>
              </a:rPr>
              <a:t> 住んでいる場所</a:t>
            </a:r>
            <a:endParaRPr kumimoji="1" lang="en-US" altLang="ja-JP" sz="3600" dirty="0">
              <a:latin typeface="ＭＳ Ｐ明朝"/>
              <a:ea typeface="ＭＳ Ｐ明朝"/>
              <a:cs typeface="ＭＳ Ｐ明朝"/>
            </a:endParaRPr>
          </a:p>
          <a:p>
            <a:endParaRPr lang="en-US" altLang="ja-JP" sz="3600" dirty="0">
              <a:latin typeface="ＭＳ Ｐ明朝"/>
              <a:ea typeface="ＭＳ Ｐ明朝"/>
              <a:cs typeface="ＭＳ Ｐ明朝"/>
            </a:endParaRPr>
          </a:p>
          <a:p>
            <a:r>
              <a:rPr lang="en-US" altLang="ja-JP" sz="3600" dirty="0">
                <a:latin typeface="ＭＳ Ｐ明朝"/>
                <a:ea typeface="ＭＳ Ｐ明朝"/>
                <a:cs typeface="ＭＳ Ｐ明朝"/>
              </a:rPr>
              <a:t>③</a:t>
            </a:r>
            <a:r>
              <a:rPr lang="ja-JP" altLang="en-US" sz="3600" dirty="0">
                <a:latin typeface="ＭＳ Ｐ明朝"/>
                <a:ea typeface="ＭＳ Ｐ明朝"/>
                <a:cs typeface="ＭＳ Ｐ明朝"/>
              </a:rPr>
              <a:t> どうして講座を受けようと思ったのか</a:t>
            </a:r>
            <a:endParaRPr kumimoji="1" lang="en-US" altLang="ja-JP" sz="3600" dirty="0">
              <a:latin typeface="ＭＳ Ｐ明朝"/>
              <a:ea typeface="ＭＳ Ｐ明朝"/>
              <a:cs typeface="ＭＳ Ｐ明朝"/>
            </a:endParaRPr>
          </a:p>
        </p:txBody>
      </p:sp>
      <p:pic>
        <p:nvPicPr>
          <p:cNvPr id="4" name="図 3" descr="30877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614" y="2184882"/>
            <a:ext cx="2149386" cy="214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01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35501"/>
            <a:ext cx="7772400" cy="1225021"/>
          </a:xfrm>
        </p:spPr>
        <p:txBody>
          <a:bodyPr/>
          <a:lstStyle/>
          <a:p>
            <a:r>
              <a:rPr kumimoji="1" lang="ja-JP" altLang="en-US" dirty="0"/>
              <a:t>カルシウム</a:t>
            </a:r>
          </a:p>
        </p:txBody>
      </p:sp>
      <p:pic>
        <p:nvPicPr>
          <p:cNvPr id="5" name="図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499" y="3340099"/>
            <a:ext cx="1703994" cy="13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FFFFFF"/>
                </a:solidFill>
                <a:miter lim="800000"/>
                <a:headEnd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881468" y="3283843"/>
            <a:ext cx="1341120" cy="137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FFFFFF"/>
                </a:solidFill>
                <a:miter lim="800000"/>
                <a:headEnd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960" y="3286437"/>
            <a:ext cx="1854290" cy="122846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300782" y="484167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しらす干し</a:t>
            </a:r>
            <a:endParaRPr kumimoji="1" lang="ja-JP" altLang="en-US" dirty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81468" y="4841672"/>
            <a:ext cx="92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ししゃも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31947" y="484167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厚揚げ</a:t>
            </a:r>
            <a:endParaRPr kumimoji="1" lang="ja-JP" altLang="en-US" dirty="0">
              <a:latin typeface="ＭＳ Ｐ明朝"/>
              <a:ea typeface="ＭＳ Ｐ明朝"/>
              <a:cs typeface="ＭＳ Ｐ明朝"/>
            </a:endParaRPr>
          </a:p>
        </p:txBody>
      </p:sp>
    </p:spTree>
    <p:extLst>
      <p:ext uri="{BB962C8B-B14F-4D97-AF65-F5344CB8AC3E}">
        <p14:creationId xmlns:p14="http://schemas.microsoft.com/office/powerpoint/2010/main" val="24687685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759882" y="1415918"/>
          <a:ext cx="7571319" cy="3988642"/>
        </p:xfrm>
        <a:graphic>
          <a:graphicData uri="http://schemas.openxmlformats.org/drawingml/2006/table">
            <a:tbl>
              <a:tblPr/>
              <a:tblGrid>
                <a:gridCol w="1572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HG丸ｺﾞｼｯｸM-PRO"/>
                        </a:rPr>
                        <a:t>食品群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HG丸ｺﾞｼｯｸM-PRO"/>
                        </a:rPr>
                        <a:t>食品名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HG丸ｺﾞｼｯｸM-PRO"/>
                        </a:rPr>
                        <a:t>摂取量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FFFFFF"/>
                          </a:solidFill>
                          <a:effectLst/>
                          <a:latin typeface="HG丸ｺﾞｼｯｸM-PRO"/>
                        </a:rPr>
                        <a:t>カルシウム含有量　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木綿豆腐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約１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/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２丁（１５０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１８０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豆類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納豆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１パック 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(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５０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４５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厚揚げ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/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２枚　（１００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２４０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小魚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さくらえび（素干し）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大さじ１杯（５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１００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ししゃも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３尾（４５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１４９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海藻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ひじき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煮物１食分（１０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１４０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小松菜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/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４束（７０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１１９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野菜類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菜の花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/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４束（５０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８０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水菜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/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４束（５０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１０５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切り干し大根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煮物１食分（１５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８１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牛乳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コップ１杯（２００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２２０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牛乳・乳製品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ヨーグルト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１パック（１００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１２０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25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　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プロセスチーズ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１切れ（２０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g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）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１２６　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G丸ｺﾞｼｯｸM-PRO"/>
                        </a:rPr>
                        <a:t>mg</a:t>
                      </a:r>
                    </a:p>
                  </a:txBody>
                  <a:tcPr marL="12700" marR="12700" marT="105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40216" y="85233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HG丸ｺﾞｼｯｸM-PRO"/>
                <a:ea typeface="HG丸ｺﾞｼｯｸM-PRO"/>
                <a:cs typeface="HG丸ｺﾞｼｯｸM-PRO"/>
              </a:rPr>
              <a:t>牛乳、チーズ以外にもカルシウムが豊富に含まれている食品があります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1122" y="206003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ＭＳ Ｐ明朝"/>
                <a:ea typeface="ＭＳ Ｐ明朝"/>
                <a:cs typeface="ＭＳ Ｐ明朝"/>
              </a:rPr>
              <a:t>カルシウム含有量の比較</a:t>
            </a:r>
          </a:p>
        </p:txBody>
      </p:sp>
    </p:spTree>
    <p:extLst>
      <p:ext uri="{BB962C8B-B14F-4D97-AF65-F5344CB8AC3E}">
        <p14:creationId xmlns:p14="http://schemas.microsoft.com/office/powerpoint/2010/main" val="1318390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16754"/>
            <a:ext cx="8229600" cy="952500"/>
          </a:xfrm>
        </p:spPr>
        <p:txBody>
          <a:bodyPr/>
          <a:lstStyle/>
          <a:p>
            <a:r>
              <a:rPr kumimoji="1" lang="ja-JP" altLang="en-US" dirty="0"/>
              <a:t>ビタミン</a:t>
            </a:r>
            <a:r>
              <a:rPr kumimoji="1" lang="en-US" altLang="ja-JP" dirty="0"/>
              <a:t>B</a:t>
            </a:r>
            <a:r>
              <a:rPr lang="ja-JP" altLang="en-US"/>
              <a:t>群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4016" y="4549682"/>
            <a:ext cx="83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レバー</a:t>
            </a:r>
            <a:endParaRPr lang="en-US" altLang="ja-JP" dirty="0">
              <a:latin typeface="ＭＳ Ｐ明朝"/>
              <a:ea typeface="ＭＳ Ｐ明朝"/>
              <a:cs typeface="ＭＳ Ｐ明朝"/>
            </a:endParaRPr>
          </a:p>
          <a:p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豚肉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91584" y="455325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さば</a:t>
            </a:r>
            <a:endParaRPr kumimoji="1" lang="ja-JP" altLang="en-US" dirty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40375" y="45494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ＭＳ Ｐ明朝"/>
                <a:ea typeface="ＭＳ Ｐ明朝"/>
                <a:cs typeface="ＭＳ Ｐ明朝"/>
              </a:rPr>
              <a:t>枝豆</a:t>
            </a:r>
            <a:endParaRPr kumimoji="1" lang="ja-JP" altLang="en-US" dirty="0">
              <a:latin typeface="ＭＳ Ｐ明朝"/>
              <a:ea typeface="ＭＳ Ｐ明朝"/>
              <a:cs typeface="ＭＳ Ｐ明朝"/>
            </a:endParaRPr>
          </a:p>
        </p:txBody>
      </p:sp>
      <p:pic>
        <p:nvPicPr>
          <p:cNvPr id="4" name="図 3" descr="14e3d1a253978d448e5b8fbfae9a0e2a_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31" y="2838825"/>
            <a:ext cx="1836389" cy="1597232"/>
          </a:xfrm>
          <a:prstGeom prst="rect">
            <a:avLst/>
          </a:prstGeom>
        </p:spPr>
      </p:pic>
      <p:pic>
        <p:nvPicPr>
          <p:cNvPr id="6" name="図 5" descr="810310c66aa887ab959e0f8b79c89096_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402" y="3044422"/>
            <a:ext cx="1953666" cy="1303462"/>
          </a:xfrm>
          <a:prstGeom prst="rect">
            <a:avLst/>
          </a:prstGeom>
        </p:spPr>
      </p:pic>
      <p:pic>
        <p:nvPicPr>
          <p:cNvPr id="11" name="図 10" descr="4fdbfc981ba539924faff23d5e34d6d8_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320" y="3044422"/>
            <a:ext cx="1930480" cy="12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40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769886" y="219107"/>
            <a:ext cx="3057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ＭＳ 明朝"/>
                <a:ea typeface="ＭＳ 明朝"/>
                <a:cs typeface="ＭＳ 明朝"/>
              </a:rPr>
              <a:t>ごはんとみそ汁</a:t>
            </a:r>
            <a:endParaRPr kumimoji="1" lang="ja-JP" altLang="en-US" sz="3200" dirty="0">
              <a:latin typeface="ＭＳ 明朝"/>
              <a:ea typeface="ＭＳ 明朝"/>
              <a:cs typeface="ＭＳ 明朝"/>
            </a:endParaRPr>
          </a:p>
        </p:txBody>
      </p:sp>
      <p:pic>
        <p:nvPicPr>
          <p:cNvPr id="3" name="図 2" descr="kurigoha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571" y="511495"/>
            <a:ext cx="1384494" cy="1273818"/>
          </a:xfrm>
          <a:prstGeom prst="rect">
            <a:avLst/>
          </a:prstGeom>
        </p:spPr>
      </p:pic>
      <p:pic>
        <p:nvPicPr>
          <p:cNvPr id="4" name="図 3" descr="daikongoh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86" y="1959042"/>
            <a:ext cx="2375560" cy="1378084"/>
          </a:xfrm>
          <a:prstGeom prst="rect">
            <a:avLst/>
          </a:prstGeom>
        </p:spPr>
      </p:pic>
      <p:pic>
        <p:nvPicPr>
          <p:cNvPr id="5" name="図 4" descr="kinoagoha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601" y="3539786"/>
            <a:ext cx="2010072" cy="1486170"/>
          </a:xfrm>
          <a:prstGeom prst="rect">
            <a:avLst/>
          </a:prstGeom>
        </p:spPr>
      </p:pic>
      <p:pic>
        <p:nvPicPr>
          <p:cNvPr id="6" name="図 5" descr="gomokugohan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886" y="1070009"/>
            <a:ext cx="1443458" cy="1378084"/>
          </a:xfrm>
          <a:prstGeom prst="rect">
            <a:avLst/>
          </a:prstGeom>
        </p:spPr>
      </p:pic>
      <p:pic>
        <p:nvPicPr>
          <p:cNvPr id="7" name="図 6" descr="magurodon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609" y="324255"/>
            <a:ext cx="1913062" cy="1434796"/>
          </a:xfrm>
          <a:prstGeom prst="rect">
            <a:avLst/>
          </a:prstGeom>
        </p:spPr>
      </p:pic>
      <p:pic>
        <p:nvPicPr>
          <p:cNvPr id="8" name="図 7" descr="namekomis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234" y="1177043"/>
            <a:ext cx="1317145" cy="1164016"/>
          </a:xfrm>
          <a:prstGeom prst="rect">
            <a:avLst/>
          </a:prstGeom>
        </p:spPr>
      </p:pic>
      <p:pic>
        <p:nvPicPr>
          <p:cNvPr id="9" name="図 8" descr="sirasudon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344" y="2448093"/>
            <a:ext cx="2424189" cy="1818142"/>
          </a:xfrm>
          <a:prstGeom prst="rect">
            <a:avLst/>
          </a:prstGeom>
        </p:spPr>
      </p:pic>
      <p:pic>
        <p:nvPicPr>
          <p:cNvPr id="10" name="図 9" descr="tonziru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95" y="1959042"/>
            <a:ext cx="1324041" cy="1324041"/>
          </a:xfrm>
          <a:prstGeom prst="rect">
            <a:avLst/>
          </a:prstGeom>
        </p:spPr>
      </p:pic>
      <p:pic>
        <p:nvPicPr>
          <p:cNvPr id="11" name="図 10" descr="kabomiso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421" y="3539786"/>
            <a:ext cx="1177250" cy="1011488"/>
          </a:xfrm>
          <a:prstGeom prst="rect">
            <a:avLst/>
          </a:prstGeom>
        </p:spPr>
      </p:pic>
      <p:pic>
        <p:nvPicPr>
          <p:cNvPr id="12" name="図 11" descr="takenokogohan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46" y="3736006"/>
            <a:ext cx="1060458" cy="1060458"/>
          </a:xfrm>
          <a:prstGeom prst="rect">
            <a:avLst/>
          </a:prstGeom>
        </p:spPr>
      </p:pic>
      <p:pic>
        <p:nvPicPr>
          <p:cNvPr id="13" name="図 12" descr="wakamiso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307" y="4444093"/>
            <a:ext cx="1245226" cy="116372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06571" y="144138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栗ごはん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69886" y="2078761"/>
            <a:ext cx="130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五目</a:t>
            </a:r>
            <a:r>
              <a:rPr kumimoji="1"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ごはん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1448" y="2071512"/>
            <a:ext cx="153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大根菜</a:t>
            </a:r>
            <a:r>
              <a:rPr kumimoji="1"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ごはん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3446" y="4486070"/>
            <a:ext cx="107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筍</a:t>
            </a:r>
            <a:r>
              <a:rPr kumimoji="1"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ごはん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07601" y="4611798"/>
            <a:ext cx="145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キノア</a:t>
            </a:r>
            <a:r>
              <a:rPr kumimoji="1"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ごはん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16016" y="1129308"/>
            <a:ext cx="149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なめこわかめ</a:t>
            </a:r>
            <a:endParaRPr kumimoji="1" lang="ja-JP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39952" y="2713484"/>
            <a:ext cx="999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しらす丼</a:t>
            </a:r>
            <a:endParaRPr kumimoji="1" lang="ja-JP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86606" y="3906596"/>
            <a:ext cx="75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あさり</a:t>
            </a:r>
            <a:endParaRPr kumimoji="1" lang="ja-JP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85302" y="1364936"/>
            <a:ext cx="104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マグロ丼</a:t>
            </a:r>
            <a:endParaRPr kumimoji="1" lang="ja-JP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30795" y="29137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豚汁</a:t>
            </a:r>
            <a:endParaRPr kumimoji="1" lang="ja-JP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36296" y="3505572"/>
            <a:ext cx="104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かぼちゃ</a:t>
            </a:r>
            <a:endParaRPr kumimoji="1" lang="ja-JP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24128" y="5305772"/>
            <a:ext cx="133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豆腐わかめ</a:t>
            </a:r>
            <a:endParaRPr kumimoji="1" lang="ja-JP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907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-16932"/>
            <a:ext cx="70717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ＭＳ Ｐ明朝"/>
                <a:ea typeface="ＭＳ Ｐ明朝"/>
                <a:cs typeface="ＭＳ Ｐ明朝"/>
              </a:rPr>
              <a:t>今日からできること　　　</a:t>
            </a:r>
            <a:r>
              <a:rPr lang="ja-JP" altLang="ja-JP" sz="3600" dirty="0">
                <a:latin typeface="ＭＳ Ｐ明朝"/>
                <a:ea typeface="ＭＳ Ｐ明朝"/>
                <a:cs typeface="ＭＳ Ｐ明朝"/>
              </a:rPr>
              <a:t>　</a:t>
            </a:r>
            <a:r>
              <a:rPr lang="ja-JP" altLang="en-US" sz="3600" dirty="0">
                <a:latin typeface="ＭＳ Ｐ明朝"/>
                <a:ea typeface="ＭＳ Ｐ明朝"/>
                <a:cs typeface="ＭＳ Ｐ明朝"/>
              </a:rPr>
              <a:t>　</a:t>
            </a:r>
            <a:endParaRPr lang="en-US" altLang="ja-JP" sz="3600" dirty="0">
              <a:latin typeface="ＭＳ Ｐ明朝"/>
              <a:ea typeface="ＭＳ Ｐ明朝"/>
              <a:cs typeface="ＭＳ Ｐ明朝"/>
            </a:endParaRPr>
          </a:p>
          <a:p>
            <a:r>
              <a:rPr lang="ja-JP" altLang="en-US" sz="3600" dirty="0">
                <a:latin typeface="ＭＳ Ｐ明朝"/>
                <a:ea typeface="ＭＳ Ｐ明朝"/>
                <a:cs typeface="ＭＳ Ｐ明朝"/>
              </a:rPr>
              <a:t>無理のない食事療法を初めてみよう</a:t>
            </a:r>
            <a:endParaRPr kumimoji="1" lang="ja-JP" altLang="en-US" sz="3600" dirty="0">
              <a:latin typeface="ＭＳ Ｐ明朝"/>
              <a:ea typeface="ＭＳ Ｐ明朝"/>
              <a:cs typeface="ＭＳ Ｐ明朝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143264" y="1419011"/>
            <a:ext cx="2359257" cy="2017461"/>
            <a:chOff x="143264" y="1419011"/>
            <a:chExt cx="2359257" cy="2017461"/>
          </a:xfrm>
        </p:grpSpPr>
        <p:sp>
          <p:nvSpPr>
            <p:cNvPr id="6" name="円/楕円 5"/>
            <p:cNvSpPr/>
            <p:nvPr/>
          </p:nvSpPr>
          <p:spPr>
            <a:xfrm>
              <a:off x="143264" y="1419011"/>
              <a:ext cx="2359257" cy="201746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91482" y="1558900"/>
              <a:ext cx="162636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ＭＳ Ｐ明朝"/>
                  <a:ea typeface="ＭＳ Ｐ明朝"/>
                  <a:cs typeface="ＭＳ Ｐ明朝"/>
                </a:rPr>
                <a:t>パン</a:t>
              </a:r>
              <a:r>
                <a:rPr lang="ja-JP" altLang="en-US" sz="2000" dirty="0">
                  <a:latin typeface="ＭＳ Ｐ明朝"/>
                  <a:ea typeface="ＭＳ Ｐ明朝"/>
                  <a:cs typeface="ＭＳ Ｐ明朝"/>
                </a:rPr>
                <a:t>の</a:t>
              </a:r>
              <a:endParaRPr kumimoji="1" lang="en-US" altLang="ja-JP" sz="2000" dirty="0">
                <a:latin typeface="ＭＳ Ｐ明朝"/>
                <a:ea typeface="ＭＳ Ｐ明朝"/>
                <a:cs typeface="ＭＳ Ｐ明朝"/>
              </a:endParaRPr>
            </a:p>
            <a:p>
              <a:r>
                <a:rPr kumimoji="1" lang="ja-JP" altLang="en-US" sz="2000" dirty="0">
                  <a:latin typeface="ＭＳ Ｐ明朝"/>
                  <a:ea typeface="ＭＳ Ｐ明朝"/>
                  <a:cs typeface="ＭＳ Ｐ明朝"/>
                </a:rPr>
                <a:t>回数を減らす</a:t>
              </a:r>
            </a:p>
          </p:txBody>
        </p:sp>
        <p:pic>
          <p:nvPicPr>
            <p:cNvPr id="8" name="図 7" descr="bread_syokupan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638" y="2439270"/>
              <a:ext cx="950111" cy="791760"/>
            </a:xfrm>
            <a:prstGeom prst="rect">
              <a:avLst/>
            </a:prstGeom>
          </p:spPr>
        </p:pic>
      </p:grpSp>
      <p:grpSp>
        <p:nvGrpSpPr>
          <p:cNvPr id="9" name="図形グループ 8"/>
          <p:cNvGrpSpPr/>
          <p:nvPr/>
        </p:nvGrpSpPr>
        <p:grpSpPr>
          <a:xfrm>
            <a:off x="890284" y="3603075"/>
            <a:ext cx="2359257" cy="2017461"/>
            <a:chOff x="890284" y="3603075"/>
            <a:chExt cx="2359257" cy="2017461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054779" y="3671390"/>
              <a:ext cx="19902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>
                  <a:latin typeface="ＭＳ Ｐ明朝"/>
                  <a:ea typeface="ＭＳ Ｐ明朝"/>
                  <a:cs typeface="ＭＳ Ｐ明朝"/>
                </a:rPr>
                <a:t>米粉を</a:t>
              </a:r>
              <a:endParaRPr kumimoji="1" lang="en-US" altLang="ja-JP" sz="2000" dirty="0">
                <a:latin typeface="ＭＳ Ｐ明朝"/>
                <a:ea typeface="ＭＳ Ｐ明朝"/>
                <a:cs typeface="ＭＳ Ｐ明朝"/>
              </a:endParaRPr>
            </a:p>
            <a:p>
              <a:r>
                <a:rPr lang="ja-JP" altLang="en-US" sz="2000" dirty="0">
                  <a:latin typeface="ＭＳ Ｐ明朝"/>
                  <a:ea typeface="ＭＳ Ｐ明朝"/>
                  <a:cs typeface="ＭＳ Ｐ明朝"/>
                </a:rPr>
                <a:t>小麦粉の代わりに</a:t>
              </a:r>
              <a:r>
                <a:rPr kumimoji="1" lang="ja-JP" altLang="en-US" sz="2000" dirty="0">
                  <a:latin typeface="ＭＳ Ｐ明朝"/>
                  <a:ea typeface="ＭＳ Ｐ明朝"/>
                  <a:cs typeface="ＭＳ Ｐ明朝"/>
                </a:rPr>
                <a:t>使う</a:t>
              </a:r>
            </a:p>
          </p:txBody>
        </p:sp>
        <p:pic>
          <p:nvPicPr>
            <p:cNvPr id="12" name="図 11" descr="10010004901325115997_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13704">
              <a:off x="1922993" y="4477179"/>
              <a:ext cx="795172" cy="915406"/>
            </a:xfrm>
            <a:prstGeom prst="rect">
              <a:avLst/>
            </a:prstGeom>
          </p:spPr>
        </p:pic>
        <p:sp>
          <p:nvSpPr>
            <p:cNvPr id="13" name="円/楕円 12"/>
            <p:cNvSpPr/>
            <p:nvPr/>
          </p:nvSpPr>
          <p:spPr>
            <a:xfrm>
              <a:off x="890284" y="3603075"/>
              <a:ext cx="2359257" cy="2017461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3769670" y="3603075"/>
            <a:ext cx="2359257" cy="2017461"/>
            <a:chOff x="2842469" y="1551026"/>
            <a:chExt cx="2359257" cy="2017461"/>
          </a:xfrm>
        </p:grpSpPr>
        <p:sp>
          <p:nvSpPr>
            <p:cNvPr id="14" name="円/楕円 13"/>
            <p:cNvSpPr/>
            <p:nvPr/>
          </p:nvSpPr>
          <p:spPr>
            <a:xfrm>
              <a:off x="2842469" y="1551026"/>
              <a:ext cx="2359257" cy="2017461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305567" y="1848969"/>
              <a:ext cx="14614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latin typeface="ＭＳ Ｐ明朝"/>
                  <a:ea typeface="ＭＳ Ｐ明朝"/>
                  <a:cs typeface="ＭＳ Ｐ明朝"/>
                </a:rPr>
                <a:t>自然のだしを</a:t>
              </a:r>
              <a:endParaRPr kumimoji="1" lang="en-US" altLang="ja-JP" dirty="0">
                <a:latin typeface="ＭＳ Ｐ明朝"/>
                <a:ea typeface="ＭＳ Ｐ明朝"/>
                <a:cs typeface="ＭＳ Ｐ明朝"/>
              </a:endParaRPr>
            </a:p>
            <a:p>
              <a:r>
                <a:rPr lang="ja-JP" altLang="en-US" dirty="0">
                  <a:latin typeface="ＭＳ Ｐ明朝"/>
                  <a:ea typeface="ＭＳ Ｐ明朝"/>
                  <a:cs typeface="ＭＳ Ｐ明朝"/>
                </a:rPr>
                <a:t>使う</a:t>
              </a:r>
              <a:endParaRPr kumimoji="1" lang="ja-JP" altLang="en-US" dirty="0">
                <a:latin typeface="ＭＳ Ｐ明朝"/>
                <a:ea typeface="ＭＳ Ｐ明朝"/>
                <a:cs typeface="ＭＳ Ｐ明朝"/>
              </a:endParaRPr>
            </a:p>
          </p:txBody>
        </p:sp>
        <p:pic>
          <p:nvPicPr>
            <p:cNvPr id="17" name="図 16" descr="food_dashikonbu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5144" y="2266787"/>
              <a:ext cx="1122621" cy="1191109"/>
            </a:xfrm>
            <a:prstGeom prst="rect">
              <a:avLst/>
            </a:prstGeom>
          </p:spPr>
        </p:pic>
      </p:grpSp>
      <p:grpSp>
        <p:nvGrpSpPr>
          <p:cNvPr id="5" name="図形グループ 4"/>
          <p:cNvGrpSpPr/>
          <p:nvPr/>
        </p:nvGrpSpPr>
        <p:grpSpPr>
          <a:xfrm>
            <a:off x="3044985" y="1401231"/>
            <a:ext cx="2359257" cy="2017461"/>
            <a:chOff x="5459373" y="1486569"/>
            <a:chExt cx="2359257" cy="2017461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6016255" y="1787413"/>
              <a:ext cx="1429999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ＭＳ Ｐ明朝"/>
                  <a:ea typeface="ＭＳ Ｐ明朝"/>
                  <a:cs typeface="ＭＳ Ｐ明朝"/>
                </a:rPr>
                <a:t>発酵食品を</a:t>
              </a:r>
              <a:endParaRPr kumimoji="1" lang="en-US" altLang="ja-JP" sz="2000" dirty="0">
                <a:latin typeface="ＭＳ Ｐ明朝"/>
                <a:ea typeface="ＭＳ Ｐ明朝"/>
                <a:cs typeface="ＭＳ Ｐ明朝"/>
              </a:endParaRPr>
            </a:p>
            <a:p>
              <a:r>
                <a:rPr lang="ja-JP" altLang="en-US" sz="2000" dirty="0">
                  <a:latin typeface="ＭＳ Ｐ明朝"/>
                  <a:ea typeface="ＭＳ Ｐ明朝"/>
                  <a:cs typeface="ＭＳ Ｐ明朝"/>
                </a:rPr>
                <a:t>食べる</a:t>
              </a:r>
              <a:endParaRPr kumimoji="1" lang="ja-JP" altLang="en-US" sz="2000" dirty="0">
                <a:latin typeface="ＭＳ Ｐ明朝"/>
                <a:ea typeface="ＭＳ Ｐ明朝"/>
                <a:cs typeface="ＭＳ Ｐ明朝"/>
              </a:endParaRPr>
            </a:p>
          </p:txBody>
        </p:sp>
        <p:pic>
          <p:nvPicPr>
            <p:cNvPr id="27" name="図 26" descr="cooking_syouyu_kouji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8713" y="2564494"/>
              <a:ext cx="961743" cy="8014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28" name="円/楕円 27"/>
            <p:cNvSpPr/>
            <p:nvPr/>
          </p:nvSpPr>
          <p:spPr>
            <a:xfrm>
              <a:off x="5459373" y="1486569"/>
              <a:ext cx="2359257" cy="2017461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5994812" y="1419011"/>
            <a:ext cx="2359257" cy="2017461"/>
            <a:chOff x="3779456" y="3577458"/>
            <a:chExt cx="2359257" cy="2017461"/>
          </a:xfrm>
        </p:grpSpPr>
        <p:pic>
          <p:nvPicPr>
            <p:cNvPr id="20" name="図 19" descr="818954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218805">
              <a:off x="4498887" y="4598652"/>
              <a:ext cx="432994" cy="7624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pic>
        <p:sp>
          <p:nvSpPr>
            <p:cNvPr id="21" name="テキスト ボックス 20"/>
            <p:cNvSpPr txBox="1"/>
            <p:nvPr/>
          </p:nvSpPr>
          <p:spPr>
            <a:xfrm>
              <a:off x="4271213" y="3839318"/>
              <a:ext cx="1173518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ＭＳ Ｐ明朝"/>
                  <a:ea typeface="ＭＳ Ｐ明朝"/>
                  <a:cs typeface="ＭＳ Ｐ明朝"/>
                </a:rPr>
                <a:t>調味料を</a:t>
              </a:r>
              <a:endParaRPr kumimoji="1" lang="en-US" altLang="ja-JP" sz="2000" dirty="0">
                <a:latin typeface="ＭＳ Ｐ明朝"/>
                <a:ea typeface="ＭＳ Ｐ明朝"/>
                <a:cs typeface="ＭＳ Ｐ明朝"/>
              </a:endParaRPr>
            </a:p>
            <a:p>
              <a:r>
                <a:rPr kumimoji="1" lang="ja-JP" altLang="en-US" sz="2000" dirty="0">
                  <a:latin typeface="ＭＳ Ｐ明朝"/>
                  <a:ea typeface="ＭＳ Ｐ明朝"/>
                  <a:cs typeface="ＭＳ Ｐ明朝"/>
                </a:rPr>
                <a:t>変える</a:t>
              </a: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779456" y="3577458"/>
              <a:ext cx="2359257" cy="2017461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9" name="図 28" descr="olive_oi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59944">
              <a:off x="5255824" y="4319110"/>
              <a:ext cx="377817" cy="975011"/>
            </a:xfrm>
            <a:prstGeom prst="rect">
              <a:avLst/>
            </a:prstGeom>
          </p:spPr>
        </p:pic>
      </p:grpSp>
      <p:grpSp>
        <p:nvGrpSpPr>
          <p:cNvPr id="16" name="図形グループ 15"/>
          <p:cNvGrpSpPr/>
          <p:nvPr/>
        </p:nvGrpSpPr>
        <p:grpSpPr>
          <a:xfrm>
            <a:off x="6695893" y="3568487"/>
            <a:ext cx="2359257" cy="2017461"/>
            <a:chOff x="6695893" y="3568487"/>
            <a:chExt cx="2359257" cy="2017461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7137191" y="3839318"/>
              <a:ext cx="11735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latin typeface="ＭＳ Ｐ明朝"/>
                  <a:ea typeface="ＭＳ Ｐ明朝"/>
                  <a:cs typeface="ＭＳ Ｐ明朝"/>
                </a:rPr>
                <a:t>おやつを</a:t>
              </a:r>
              <a:endParaRPr kumimoji="1" lang="en-US" altLang="ja-JP" sz="2000" dirty="0">
                <a:latin typeface="ＭＳ Ｐ明朝"/>
                <a:ea typeface="ＭＳ Ｐ明朝"/>
                <a:cs typeface="ＭＳ Ｐ明朝"/>
              </a:endParaRPr>
            </a:p>
            <a:p>
              <a:r>
                <a:rPr kumimoji="1" lang="ja-JP" altLang="en-US" sz="2000" dirty="0">
                  <a:latin typeface="ＭＳ Ｐ明朝"/>
                  <a:ea typeface="ＭＳ Ｐ明朝"/>
                  <a:cs typeface="ＭＳ Ｐ明朝"/>
                </a:rPr>
                <a:t>変える</a:t>
              </a:r>
            </a:p>
          </p:txBody>
        </p:sp>
        <p:pic>
          <p:nvPicPr>
            <p:cNvPr id="33" name="図 32" descr="627034003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743792">
              <a:off x="7823153" y="4452160"/>
              <a:ext cx="834385" cy="871001"/>
            </a:xfrm>
            <a:prstGeom prst="rect">
              <a:avLst/>
            </a:prstGeom>
          </p:spPr>
        </p:pic>
        <p:sp>
          <p:nvSpPr>
            <p:cNvPr id="34" name="円/楕円 33"/>
            <p:cNvSpPr/>
            <p:nvPr/>
          </p:nvSpPr>
          <p:spPr>
            <a:xfrm>
              <a:off x="6695893" y="3568487"/>
              <a:ext cx="2359257" cy="2017461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24" name="直線コネクタ 23"/>
          <p:cNvCxnSpPr/>
          <p:nvPr/>
        </p:nvCxnSpPr>
        <p:spPr>
          <a:xfrm>
            <a:off x="36451" y="1177941"/>
            <a:ext cx="842534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390571" y="852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" y="138495"/>
            <a:ext cx="4601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>
                <a:latin typeface="ＭＳ Ｐ明朝"/>
                <a:ea typeface="ＭＳ Ｐ明朝"/>
                <a:cs typeface="ＭＳ Ｐ明朝"/>
              </a:rPr>
              <a:t>茶色い地味なおやつは、いかが</a:t>
            </a:r>
            <a:r>
              <a:rPr lang="ja-JP" altLang="en-US" sz="2000" dirty="0">
                <a:latin typeface="ＭＳ Ｐ明朝"/>
                <a:ea typeface="ＭＳ Ｐ明朝"/>
                <a:cs typeface="ＭＳ Ｐ明朝"/>
              </a:rPr>
              <a:t>ですか</a:t>
            </a:r>
            <a:r>
              <a:rPr kumimoji="1" lang="ja-JP" altLang="en-US" sz="2000" dirty="0">
                <a:latin typeface="ＭＳ Ｐ明朝"/>
                <a:ea typeface="ＭＳ Ｐ明朝"/>
                <a:cs typeface="ＭＳ Ｐ明朝"/>
              </a:rPr>
              <a:t>？</a:t>
            </a:r>
            <a:endParaRPr kumimoji="1" lang="en-US" altLang="ja-JP" sz="2000" dirty="0">
              <a:latin typeface="ＭＳ Ｐ明朝"/>
              <a:ea typeface="ＭＳ Ｐ明朝"/>
              <a:cs typeface="ＭＳ Ｐ明朝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0889" y="5293396"/>
            <a:ext cx="570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子どもにとって、逆に目新しいかも！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4364" y="4936642"/>
            <a:ext cx="156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ドライフルーツ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01550" y="492406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煎餅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2792" y="2288316"/>
            <a:ext cx="2123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ナッツ</a:t>
            </a:r>
            <a:endParaRPr kumimoji="1" lang="en-US" altLang="ja-JP" dirty="0"/>
          </a:p>
          <a:p>
            <a:r>
              <a:rPr kumimoji="1" lang="ja-JP" altLang="en-US" dirty="0"/>
              <a:t>（くるみ黒砂糖がけ）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37756" y="4812631"/>
            <a:ext cx="82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干し芋</a:t>
            </a:r>
          </a:p>
        </p:txBody>
      </p:sp>
      <p:pic>
        <p:nvPicPr>
          <p:cNvPr id="22" name="図 21" descr="レーズン のコピー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86" y="3258885"/>
            <a:ext cx="2071664" cy="1553749"/>
          </a:xfrm>
          <a:prstGeom prst="rect">
            <a:avLst/>
          </a:prstGeom>
        </p:spPr>
      </p:pic>
      <p:pic>
        <p:nvPicPr>
          <p:cNvPr id="23" name="図 22" descr="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92" y="754399"/>
            <a:ext cx="1842288" cy="1556681"/>
          </a:xfrm>
          <a:prstGeom prst="rect">
            <a:avLst/>
          </a:prstGeom>
        </p:spPr>
      </p:pic>
      <p:pic>
        <p:nvPicPr>
          <p:cNvPr id="5" name="図 4" descr="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544" y="3258884"/>
            <a:ext cx="2342555" cy="1553749"/>
          </a:xfrm>
          <a:prstGeom prst="rect">
            <a:avLst/>
          </a:prstGeom>
        </p:spPr>
      </p:pic>
      <p:pic>
        <p:nvPicPr>
          <p:cNvPr id="8" name="図 7" descr="1-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034" y="3275239"/>
            <a:ext cx="1537392" cy="1537392"/>
          </a:xfrm>
          <a:prstGeom prst="rect">
            <a:avLst/>
          </a:prstGeom>
        </p:spPr>
      </p:pic>
      <p:pic>
        <p:nvPicPr>
          <p:cNvPr id="21" name="図 20" descr="1-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559" y="754396"/>
            <a:ext cx="1532550" cy="1532550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52214" y="2408906"/>
            <a:ext cx="107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芋けんび</a:t>
            </a:r>
          </a:p>
        </p:txBody>
      </p:sp>
      <p:pic>
        <p:nvPicPr>
          <p:cNvPr id="25" name="図 24" descr="1-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421" y="3275239"/>
            <a:ext cx="1537392" cy="153739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5063133" y="4812631"/>
            <a:ext cx="63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お豆</a:t>
            </a:r>
          </a:p>
        </p:txBody>
      </p:sp>
      <p:pic>
        <p:nvPicPr>
          <p:cNvPr id="28" name="図 27" descr="1-5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033" y="754396"/>
            <a:ext cx="1804537" cy="1532550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591352" y="2408906"/>
            <a:ext cx="99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雷おこし</a:t>
            </a:r>
          </a:p>
        </p:txBody>
      </p:sp>
      <p:grpSp>
        <p:nvGrpSpPr>
          <p:cNvPr id="26" name="図形グループ 25"/>
          <p:cNvGrpSpPr/>
          <p:nvPr/>
        </p:nvGrpSpPr>
        <p:grpSpPr>
          <a:xfrm>
            <a:off x="7170307" y="596866"/>
            <a:ext cx="1562100" cy="1996709"/>
            <a:chOff x="7209392" y="564361"/>
            <a:chExt cx="1562100" cy="2070966"/>
          </a:xfrm>
        </p:grpSpPr>
        <p:pic>
          <p:nvPicPr>
            <p:cNvPr id="30" name="図 29" descr="placard_woman_1smile.pn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9392" y="564361"/>
              <a:ext cx="1562100" cy="2070966"/>
            </a:xfrm>
            <a:prstGeom prst="rect">
              <a:avLst/>
            </a:prstGeom>
          </p:spPr>
        </p:pic>
        <p:sp>
          <p:nvSpPr>
            <p:cNvPr id="31" name="テキスト ボックス 30"/>
            <p:cNvSpPr txBox="1"/>
            <p:nvPr/>
          </p:nvSpPr>
          <p:spPr>
            <a:xfrm>
              <a:off x="7454027" y="727753"/>
              <a:ext cx="1072830" cy="670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おすすめ</a:t>
              </a:r>
              <a:endParaRPr kumimoji="1" lang="en-US" altLang="ja-JP" dirty="0"/>
            </a:p>
            <a:p>
              <a:pPr algn="ctr"/>
              <a:r>
                <a:rPr lang="ja-JP" altLang="en-US" dirty="0"/>
                <a:t>おやつ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5996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2584" y="2314584"/>
            <a:ext cx="95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くだもの</a:t>
            </a:r>
          </a:p>
        </p:txBody>
      </p:sp>
      <p:pic>
        <p:nvPicPr>
          <p:cNvPr id="4" name="図 3" descr="5621acc00ca403a7d1ab7278e2fa84f6_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74" y="882702"/>
            <a:ext cx="2107420" cy="140604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20760" y="2314584"/>
            <a:ext cx="101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焼きいも</a:t>
            </a:r>
          </a:p>
        </p:txBody>
      </p:sp>
      <p:pic>
        <p:nvPicPr>
          <p:cNvPr id="6" name="図 5" descr="1e749374292596f9f4d9e06978a18bfc_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251" y="903790"/>
            <a:ext cx="2075816" cy="138495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12231" y="2301769"/>
            <a:ext cx="1000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おにぎり</a:t>
            </a:r>
          </a:p>
        </p:txBody>
      </p:sp>
      <p:pic>
        <p:nvPicPr>
          <p:cNvPr id="9" name="図 8" descr="IMG-4049 のコピー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025" y="882702"/>
            <a:ext cx="1874725" cy="140604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720251" y="4934528"/>
            <a:ext cx="144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魚みりん干し</a:t>
            </a:r>
          </a:p>
        </p:txBody>
      </p:sp>
      <p:pic>
        <p:nvPicPr>
          <p:cNvPr id="13" name="図 12" descr="68fd258759b7a585e977dbd37b11793b_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153" y="3433905"/>
            <a:ext cx="2008096" cy="1339776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62153" y="4923992"/>
            <a:ext cx="1212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するめイカ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8814" y="4934528"/>
            <a:ext cx="126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とうもろこし</a:t>
            </a:r>
          </a:p>
        </p:txBody>
      </p:sp>
      <p:pic>
        <p:nvPicPr>
          <p:cNvPr id="15" name="図 14" descr="67ba14936587e0d4327958ac1371f3bb_s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78" y="3387606"/>
            <a:ext cx="2075817" cy="1384959"/>
          </a:xfrm>
          <a:prstGeom prst="rect">
            <a:avLst/>
          </a:prstGeom>
        </p:spPr>
      </p:pic>
      <p:pic>
        <p:nvPicPr>
          <p:cNvPr id="2" name="図 1" descr="1-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257" y="3433906"/>
            <a:ext cx="1490089" cy="1490089"/>
          </a:xfrm>
          <a:prstGeom prst="rect">
            <a:avLst/>
          </a:prstGeom>
        </p:spPr>
      </p:pic>
      <p:pic>
        <p:nvPicPr>
          <p:cNvPr id="21" name="図 20" descr="1-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978" y="3433906"/>
            <a:ext cx="1785260" cy="133865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7099384" y="4923992"/>
            <a:ext cx="1484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食べる煮干し</a:t>
            </a: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7460818" y="596866"/>
            <a:ext cx="1562100" cy="1996709"/>
            <a:chOff x="7209392" y="564361"/>
            <a:chExt cx="1562100" cy="2070966"/>
          </a:xfrm>
        </p:grpSpPr>
        <p:pic>
          <p:nvPicPr>
            <p:cNvPr id="20" name="図 19" descr="placard_woman_1smile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9392" y="564361"/>
              <a:ext cx="1562100" cy="2070966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7454027" y="727753"/>
              <a:ext cx="1072830" cy="6703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/>
                <a:t>おすすめ</a:t>
              </a:r>
              <a:endParaRPr kumimoji="1" lang="en-US" altLang="ja-JP" dirty="0"/>
            </a:p>
            <a:p>
              <a:pPr algn="ctr"/>
              <a:r>
                <a:rPr lang="ja-JP" altLang="en-US" dirty="0"/>
                <a:t>おやつ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64077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arr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54200"/>
            <a:ext cx="3441700" cy="2581275"/>
          </a:xfrm>
          <a:prstGeom prst="rect">
            <a:avLst/>
          </a:prstGeom>
        </p:spPr>
      </p:pic>
      <p:pic>
        <p:nvPicPr>
          <p:cNvPr id="3" name="図 2" descr="carrybar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415" y="1666875"/>
            <a:ext cx="4332585" cy="27686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0" y="100328"/>
            <a:ext cx="4445000" cy="823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1pPr>
          </a:lstStyle>
          <a:p>
            <a:pPr algn="l"/>
            <a:r>
              <a:rPr lang="ja-JP" altLang="en-US" sz="3600" dirty="0"/>
              <a:t>カレーとご飯を分ける例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924226"/>
            <a:ext cx="6756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041400" y="4435475"/>
            <a:ext cx="135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カレーライス</a:t>
            </a:r>
          </a:p>
        </p:txBody>
      </p:sp>
      <p:sp>
        <p:nvSpPr>
          <p:cNvPr id="4" name="右矢印 3"/>
          <p:cNvSpPr/>
          <p:nvPr/>
        </p:nvSpPr>
        <p:spPr>
          <a:xfrm>
            <a:off x="3695700" y="2946400"/>
            <a:ext cx="914400" cy="393700"/>
          </a:xfrm>
          <a:prstGeom prst="rightArrow">
            <a:avLst/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8473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yakisob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81200"/>
            <a:ext cx="3264165" cy="2781300"/>
          </a:xfrm>
          <a:prstGeom prst="rect">
            <a:avLst/>
          </a:prstGeom>
        </p:spPr>
      </p:pic>
      <p:pic>
        <p:nvPicPr>
          <p:cNvPr id="3" name="図 2" descr="yakisoba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0" y="419100"/>
            <a:ext cx="3556000" cy="2667000"/>
          </a:xfrm>
          <a:prstGeom prst="rect">
            <a:avLst/>
          </a:prstGeom>
        </p:spPr>
      </p:pic>
      <p:pic>
        <p:nvPicPr>
          <p:cNvPr id="4" name="図 3" descr="yakisoba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63" y="3378200"/>
            <a:ext cx="3568037" cy="23368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0" y="100328"/>
            <a:ext cx="4940300" cy="8238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1pPr>
          </a:lstStyle>
          <a:p>
            <a:pPr algn="l"/>
            <a:r>
              <a:rPr lang="ja-JP" altLang="en-US" sz="3600" dirty="0"/>
              <a:t>混ざった味が嫌いな</a:t>
            </a:r>
            <a:r>
              <a:rPr lang="ja-JP" altLang="en-US" sz="3600"/>
              <a:t>例　</a:t>
            </a:r>
            <a:endParaRPr lang="ja-JP" altLang="en-US" sz="36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0" y="924226"/>
            <a:ext cx="51308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01450" y="47810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Ｐ明朝"/>
                <a:ea typeface="ＭＳ Ｐ明朝"/>
                <a:cs typeface="ＭＳ Ｐ明朝"/>
              </a:rPr>
              <a:t>焼きそば</a:t>
            </a:r>
          </a:p>
        </p:txBody>
      </p:sp>
      <p:sp>
        <p:nvSpPr>
          <p:cNvPr id="9" name="右矢印 8"/>
          <p:cNvSpPr/>
          <p:nvPr/>
        </p:nvSpPr>
        <p:spPr>
          <a:xfrm>
            <a:off x="3556000" y="3086100"/>
            <a:ext cx="1384300" cy="393700"/>
          </a:xfrm>
          <a:prstGeom prst="rightArrow">
            <a:avLst>
              <a:gd name="adj1" fmla="val 50000"/>
              <a:gd name="adj2" fmla="val 66129"/>
            </a:avLst>
          </a:prstGeom>
          <a:noFill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81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215704"/>
            <a:ext cx="7772400" cy="1015243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＜食事療法＞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120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AE5DFF-319E-4048-B837-B51698E82D52}"/>
              </a:ext>
            </a:extLst>
          </p:cNvPr>
          <p:cNvSpPr txBox="1">
            <a:spLocks/>
          </p:cNvSpPr>
          <p:nvPr/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1pPr>
          </a:lstStyle>
          <a:p>
            <a:pPr algn="l"/>
            <a:r>
              <a:rPr lang="ja-JP" altLang="en-US" dirty="0"/>
              <a:t>発達障害の食事療法とは・・・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533437-5DFD-485D-A2C1-A3747505333D}"/>
              </a:ext>
            </a:extLst>
          </p:cNvPr>
          <p:cNvSpPr txBox="1">
            <a:spLocks/>
          </p:cNvSpPr>
          <p:nvPr/>
        </p:nvSpPr>
        <p:spPr>
          <a:xfrm>
            <a:off x="457200" y="1584159"/>
            <a:ext cx="8229600" cy="309165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dirty="0"/>
              <a:t>発達障害の症状として出てるものを</a:t>
            </a:r>
            <a:endParaRPr lang="en-US" altLang="ja-JP" dirty="0"/>
          </a:p>
          <a:p>
            <a:pPr marL="0" indent="0">
              <a:buFont typeface="Arial"/>
              <a:buNone/>
            </a:pPr>
            <a:r>
              <a:rPr lang="ja-JP" altLang="en-US" dirty="0">
                <a:solidFill>
                  <a:srgbClr val="FF0000"/>
                </a:solidFill>
              </a:rPr>
              <a:t>軽減</a:t>
            </a:r>
            <a:r>
              <a:rPr lang="ja-JP" altLang="en-US" dirty="0"/>
              <a:t>するために、根本的原因を</a:t>
            </a:r>
            <a:endParaRPr lang="en-US" altLang="ja-JP" dirty="0"/>
          </a:p>
          <a:p>
            <a:pPr marL="0" indent="0">
              <a:buFont typeface="Arial"/>
              <a:buNone/>
            </a:pPr>
            <a:r>
              <a:rPr lang="ja-JP" altLang="en-US" dirty="0"/>
              <a:t>食事による</a:t>
            </a:r>
            <a:r>
              <a:rPr lang="ja-JP" altLang="en-US" dirty="0">
                <a:solidFill>
                  <a:srgbClr val="FF0000"/>
                </a:solidFill>
              </a:rPr>
              <a:t>栄養素</a:t>
            </a:r>
            <a:r>
              <a:rPr lang="ja-JP" altLang="en-US" dirty="0">
                <a:solidFill>
                  <a:srgbClr val="000000"/>
                </a:solidFill>
              </a:rPr>
              <a:t>の</a:t>
            </a:r>
            <a:r>
              <a:rPr lang="ja-JP" altLang="en-US" dirty="0">
                <a:solidFill>
                  <a:srgbClr val="FF0000"/>
                </a:solidFill>
              </a:rPr>
              <a:t>増減</a:t>
            </a:r>
            <a:r>
              <a:rPr lang="ja-JP" altLang="en-US" dirty="0"/>
              <a:t>で</a:t>
            </a:r>
            <a:endParaRPr lang="en-US" altLang="ja-JP" dirty="0"/>
          </a:p>
          <a:p>
            <a:pPr marL="0" indent="0">
              <a:buFont typeface="Arial"/>
              <a:buNone/>
            </a:pPr>
            <a:r>
              <a:rPr lang="ja-JP" altLang="en-US" dirty="0"/>
              <a:t>アプローチしていく改善法</a:t>
            </a:r>
          </a:p>
          <a:p>
            <a:pPr marL="0" indent="0">
              <a:buFont typeface="Arial"/>
              <a:buNone/>
            </a:pPr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164C99-B49C-46A5-855B-9DCB64F0A0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706" y="3300506"/>
            <a:ext cx="3250094" cy="19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1pPr>
          </a:lstStyle>
          <a:p>
            <a:pPr algn="l"/>
            <a:r>
              <a:rPr lang="ja-JP" altLang="en-US" dirty="0"/>
              <a:t>食事療法の効果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0635" y="2690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57200" y="1333501"/>
            <a:ext cx="8229600" cy="41390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ＭＳ Ｐ明朝"/>
                <a:ea typeface="ＭＳ Ｐ明朝"/>
                <a:cs typeface="ＭＳ Ｐ明朝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ja-JP" altLang="en-US" sz="2800" dirty="0"/>
              <a:t>・腸内環境が整う</a:t>
            </a:r>
            <a:endParaRPr lang="en-US" altLang="ja-JP" sz="2800" dirty="0"/>
          </a:p>
          <a:p>
            <a:pPr marL="0" indent="0">
              <a:buFont typeface="Arial"/>
              <a:buNone/>
            </a:pPr>
            <a:r>
              <a:rPr lang="ja-JP" altLang="en-US" sz="2800" dirty="0"/>
              <a:t>・頭痛が治る</a:t>
            </a:r>
          </a:p>
          <a:p>
            <a:pPr marL="0" indent="0">
              <a:buFont typeface="Arial"/>
              <a:buNone/>
            </a:pPr>
            <a:r>
              <a:rPr lang="ja-JP" altLang="en-US" sz="2800" dirty="0"/>
              <a:t>・下痢や便秘が治る</a:t>
            </a:r>
          </a:p>
          <a:p>
            <a:pPr marL="0" indent="0">
              <a:buFont typeface="Arial"/>
              <a:buNone/>
            </a:pPr>
            <a:r>
              <a:rPr lang="ja-JP" altLang="en-US" sz="2800" dirty="0"/>
              <a:t>・アレルギー症状が改善する</a:t>
            </a:r>
            <a:endParaRPr lang="en-US" altLang="ja-JP" sz="2800" dirty="0"/>
          </a:p>
          <a:p>
            <a:pPr marL="0" indent="0">
              <a:buFont typeface="Arial"/>
              <a:buNone/>
            </a:pPr>
            <a:r>
              <a:rPr lang="ja-JP" altLang="en-US" sz="2800" dirty="0"/>
              <a:t>・癇癪が減った</a:t>
            </a:r>
          </a:p>
          <a:p>
            <a:pPr marL="0" indent="0">
              <a:buFont typeface="Arial"/>
              <a:buNone/>
            </a:pPr>
            <a:r>
              <a:rPr lang="ja-JP" altLang="en-US" sz="2800" dirty="0"/>
              <a:t>・落ち着いてくる</a:t>
            </a:r>
          </a:p>
          <a:p>
            <a:pPr marL="0" indent="0">
              <a:buFont typeface="Arial"/>
              <a:buNone/>
            </a:pPr>
            <a:r>
              <a:rPr lang="ja-JP" altLang="en-US" sz="2800" dirty="0"/>
              <a:t>・前向きになる</a:t>
            </a:r>
          </a:p>
          <a:p>
            <a:pPr marL="0" indent="0">
              <a:buFont typeface="Arial"/>
              <a:buNone/>
            </a:pPr>
            <a:r>
              <a:rPr lang="ja-JP" altLang="en-US" sz="2800" dirty="0"/>
              <a:t>・集中力が出てくる</a:t>
            </a:r>
            <a:endParaRPr lang="en-US" altLang="ja-JP" sz="2800" dirty="0"/>
          </a:p>
          <a:p>
            <a:pPr marL="0" indent="0">
              <a:buFont typeface="Arial"/>
              <a:buNone/>
            </a:pPr>
            <a:r>
              <a:rPr lang="ja-JP" altLang="en-US" sz="2800" dirty="0"/>
              <a:t>・その他</a:t>
            </a:r>
          </a:p>
          <a:p>
            <a:pPr marL="0" indent="0">
              <a:buFont typeface="Arial"/>
              <a:buNone/>
            </a:pPr>
            <a:endParaRPr lang="ja-JP" altLang="en-US" dirty="0"/>
          </a:p>
          <a:p>
            <a:pPr marL="0" indent="0">
              <a:buFont typeface="Arial"/>
              <a:buNone/>
            </a:pPr>
            <a:endParaRPr lang="ja-JP" altLang="en-US" dirty="0"/>
          </a:p>
        </p:txBody>
      </p:sp>
      <p:pic>
        <p:nvPicPr>
          <p:cNvPr id="9" name="図 8" descr="toilet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025" y="919083"/>
            <a:ext cx="1261987" cy="1888289"/>
          </a:xfrm>
          <a:prstGeom prst="rect">
            <a:avLst/>
          </a:prstGeom>
        </p:spPr>
      </p:pic>
      <p:pic>
        <p:nvPicPr>
          <p:cNvPr id="10" name="図 9" descr="09727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721" y="3492503"/>
            <a:ext cx="1331540" cy="17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3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3996"/>
            <a:ext cx="8788400" cy="1590314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なぜ食事療法なのか</a:t>
            </a:r>
            <a:br>
              <a:rPr lang="en-US" altLang="ja-JP" dirty="0"/>
            </a:br>
            <a:endParaRPr kumimoji="1" lang="ja-JP" altLang="en-US" dirty="0"/>
          </a:p>
        </p:txBody>
      </p:sp>
      <p:pic>
        <p:nvPicPr>
          <p:cNvPr id="5" name="コンテンツ プレースホルダー 4" descr="腸と脳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76" r="-20476"/>
          <a:stretch>
            <a:fillRect/>
          </a:stretch>
        </p:blipFill>
        <p:spPr>
          <a:xfrm>
            <a:off x="-184727" y="1634309"/>
            <a:ext cx="3973612" cy="3710945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3788885" y="2205811"/>
            <a:ext cx="4432300" cy="2673664"/>
          </a:xfrm>
          <a:prstGeom prst="roundRect">
            <a:avLst>
              <a:gd name="adj" fmla="val 1305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26"/>
          <p:cNvSpPr txBox="1"/>
          <p:nvPr/>
        </p:nvSpPr>
        <p:spPr>
          <a:xfrm>
            <a:off x="3801585" y="2350126"/>
            <a:ext cx="4419600" cy="231893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30000"/>
              </a:lnSpc>
              <a:spcAft>
                <a:spcPts val="0"/>
              </a:spcAft>
            </a:pPr>
            <a:r>
              <a:rPr lang="ja-JP" kern="100" dirty="0">
                <a:effectLst/>
                <a:ea typeface="ＭＳ 明朝"/>
                <a:cs typeface="Times New Roman"/>
              </a:rPr>
              <a:t>　　　　</a:t>
            </a:r>
            <a:r>
              <a:rPr lang="ja-JP" altLang="en-US" kern="100" dirty="0">
                <a:effectLst/>
                <a:ea typeface="ＭＳ 明朝"/>
                <a:cs typeface="Times New Roman"/>
              </a:rPr>
              <a:t>　　　</a:t>
            </a:r>
            <a:r>
              <a:rPr lang="ja-JP" u="sng" kern="100" dirty="0">
                <a:effectLst/>
                <a:ea typeface="ＭＳ 明朝"/>
                <a:cs typeface="Times New Roman"/>
              </a:rPr>
              <a:t>腸</a:t>
            </a:r>
            <a:r>
              <a:rPr lang="ja-JP" altLang="en-US" u="sng" kern="100" dirty="0">
                <a:ea typeface="ＭＳ 明朝"/>
                <a:cs typeface="Times New Roman"/>
              </a:rPr>
              <a:t>の主な働き</a:t>
            </a:r>
            <a:endParaRPr lang="ja-JP" kern="100" dirty="0">
              <a:effectLst/>
              <a:ea typeface="ＭＳ 明朝"/>
              <a:cs typeface="Times New Roman"/>
            </a:endParaRPr>
          </a:p>
          <a:p>
            <a:pPr marL="342900" lvl="0" indent="-342900" algn="l">
              <a:lnSpc>
                <a:spcPct val="130000"/>
              </a:lnSpc>
              <a:spcAft>
                <a:spcPts val="0"/>
              </a:spcAft>
              <a:buFont typeface="ＭＳ 明朝"/>
              <a:buChar char="・"/>
            </a:pPr>
            <a:r>
              <a:rPr lang="ja-JP" altLang="en-US" kern="100" dirty="0">
                <a:ea typeface="ＭＳ 明朝"/>
                <a:cs typeface="Times New Roman"/>
              </a:rPr>
              <a:t>食べたものを、消化吸収する</a:t>
            </a:r>
            <a:endParaRPr lang="ja-JP" kern="100" dirty="0">
              <a:effectLst/>
              <a:ea typeface="ＭＳ 明朝"/>
              <a:cs typeface="Times New Roman"/>
            </a:endParaRPr>
          </a:p>
          <a:p>
            <a:pPr marL="342900" lvl="0" indent="-342900" algn="l">
              <a:lnSpc>
                <a:spcPct val="130000"/>
              </a:lnSpc>
              <a:spcAft>
                <a:spcPts val="0"/>
              </a:spcAft>
              <a:buFont typeface="ＭＳ 明朝"/>
              <a:buChar char="・"/>
            </a:pPr>
            <a:r>
              <a:rPr lang="ja-JP" altLang="en-US" kern="100" dirty="0">
                <a:ea typeface="ＭＳ 明朝"/>
                <a:cs typeface="Times New Roman"/>
              </a:rPr>
              <a:t>病原菌、ウイルスから身体を守る</a:t>
            </a:r>
            <a:endParaRPr lang="en-US" altLang="ja-JP" kern="100" dirty="0">
              <a:ea typeface="ＭＳ 明朝"/>
              <a:cs typeface="Times New Roman"/>
            </a:endParaRPr>
          </a:p>
          <a:p>
            <a:pPr lvl="0" algn="l">
              <a:lnSpc>
                <a:spcPct val="130000"/>
              </a:lnSpc>
              <a:spcAft>
                <a:spcPts val="0"/>
              </a:spcAft>
            </a:pPr>
            <a:r>
              <a:rPr lang="ja-JP" altLang="en-US" kern="100" dirty="0">
                <a:effectLst/>
                <a:ea typeface="ＭＳ 明朝"/>
                <a:cs typeface="Times New Roman"/>
              </a:rPr>
              <a:t>　（免疫機能）</a:t>
            </a:r>
            <a:endParaRPr lang="en-US" altLang="ja-JP" kern="100" dirty="0">
              <a:effectLst/>
              <a:ea typeface="ＭＳ 明朝"/>
              <a:cs typeface="Times New Roman"/>
            </a:endParaRPr>
          </a:p>
          <a:p>
            <a:pPr lvl="0" algn="l">
              <a:lnSpc>
                <a:spcPct val="130000"/>
              </a:lnSpc>
              <a:spcAft>
                <a:spcPts val="0"/>
              </a:spcAft>
            </a:pPr>
            <a:r>
              <a:rPr lang="ja-JP" altLang="en-US" kern="100" dirty="0">
                <a:ea typeface="ＭＳ 明朝"/>
                <a:cs typeface="Times New Roman"/>
              </a:rPr>
              <a:t>・脳の情報を受け取っている</a:t>
            </a:r>
            <a:endParaRPr lang="en-US" altLang="ja-JP" kern="100" dirty="0">
              <a:ea typeface="ＭＳ 明朝"/>
              <a:cs typeface="Times New Roman"/>
            </a:endParaRPr>
          </a:p>
          <a:p>
            <a:pPr lvl="0" algn="l">
              <a:lnSpc>
                <a:spcPct val="130000"/>
              </a:lnSpc>
              <a:spcAft>
                <a:spcPts val="0"/>
              </a:spcAft>
            </a:pPr>
            <a:r>
              <a:rPr lang="ja-JP" altLang="en-US" kern="100" dirty="0">
                <a:effectLst/>
                <a:ea typeface="ＭＳ 明朝"/>
                <a:cs typeface="Times New Roman"/>
              </a:rPr>
              <a:t>・腸の状態を脳に伝達している</a:t>
            </a:r>
            <a:endParaRPr lang="ja-JP" kern="100" dirty="0">
              <a:effectLst/>
              <a:ea typeface="ＭＳ 明朝"/>
              <a:cs typeface="Times New Roman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</a:pPr>
            <a:r>
              <a:rPr lang="en-US" kern="100" dirty="0">
                <a:effectLst/>
                <a:ea typeface="ＭＳ 明朝"/>
                <a:cs typeface="Times New Roman"/>
              </a:rPr>
              <a:t> </a:t>
            </a:r>
            <a:endParaRPr lang="ja-JP" kern="1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24306" y="1435100"/>
            <a:ext cx="39292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ＭＳ Ｐ明朝"/>
                <a:ea typeface="ＭＳ Ｐ明朝"/>
                <a:cs typeface="ＭＳ Ｐ明朝"/>
              </a:rPr>
              <a:t>腸と脳は繋がっている</a:t>
            </a:r>
          </a:p>
        </p:txBody>
      </p:sp>
    </p:spTree>
    <p:extLst>
      <p:ext uri="{BB962C8B-B14F-4D97-AF65-F5344CB8AC3E}">
        <p14:creationId xmlns:p14="http://schemas.microsoft.com/office/powerpoint/2010/main" val="50117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713017" y="1961301"/>
            <a:ext cx="7934668" cy="3273304"/>
            <a:chOff x="517344" y="1369738"/>
            <a:chExt cx="7934668" cy="3273304"/>
          </a:xfrm>
        </p:grpSpPr>
        <p:grpSp>
          <p:nvGrpSpPr>
            <p:cNvPr id="4" name="図形グループ 3"/>
            <p:cNvGrpSpPr/>
            <p:nvPr/>
          </p:nvGrpSpPr>
          <p:grpSpPr>
            <a:xfrm>
              <a:off x="517344" y="1418028"/>
              <a:ext cx="2109669" cy="2607832"/>
              <a:chOff x="1725576" y="383319"/>
              <a:chExt cx="2109669" cy="2607832"/>
            </a:xfrm>
          </p:grpSpPr>
          <p:grpSp>
            <p:nvGrpSpPr>
              <p:cNvPr id="5" name="図形グループ 4"/>
              <p:cNvGrpSpPr/>
              <p:nvPr/>
            </p:nvGrpSpPr>
            <p:grpSpPr>
              <a:xfrm>
                <a:off x="2319587" y="383319"/>
                <a:ext cx="902644" cy="2447247"/>
                <a:chOff x="2319587" y="383319"/>
                <a:chExt cx="902644" cy="2447247"/>
              </a:xfrm>
            </p:grpSpPr>
            <p:sp>
              <p:nvSpPr>
                <p:cNvPr id="31" name="弦 30"/>
                <p:cNvSpPr/>
                <p:nvPr/>
              </p:nvSpPr>
              <p:spPr>
                <a:xfrm rot="5400000">
                  <a:off x="1998571" y="1613370"/>
                  <a:ext cx="1553388" cy="881004"/>
                </a:xfrm>
                <a:prstGeom prst="chord">
                  <a:avLst>
                    <a:gd name="adj1" fmla="val 4202755"/>
                    <a:gd name="adj2" fmla="val 17327824"/>
                  </a:avLst>
                </a:prstGeom>
                <a:noFill/>
                <a:ln>
                  <a:solidFill>
                    <a:srgbClr val="595959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2" name="図形グループ 31"/>
                <p:cNvGrpSpPr/>
                <p:nvPr/>
              </p:nvGrpSpPr>
              <p:grpSpPr>
                <a:xfrm>
                  <a:off x="2319587" y="383319"/>
                  <a:ext cx="902644" cy="1023047"/>
                  <a:chOff x="2319587" y="383319"/>
                  <a:chExt cx="902644" cy="1023047"/>
                </a:xfrm>
                <a:solidFill>
                  <a:schemeClr val="bg1"/>
                </a:solidFill>
              </p:grpSpPr>
              <p:sp>
                <p:nvSpPr>
                  <p:cNvPr id="33" name="円/楕円 32"/>
                  <p:cNvSpPr/>
                  <p:nvPr/>
                </p:nvSpPr>
                <p:spPr>
                  <a:xfrm>
                    <a:off x="2319587" y="545754"/>
                    <a:ext cx="902644" cy="860612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フリーフォーム 33"/>
                  <p:cNvSpPr/>
                  <p:nvPr/>
                </p:nvSpPr>
                <p:spPr>
                  <a:xfrm>
                    <a:off x="2608741" y="640211"/>
                    <a:ext cx="340598" cy="84884"/>
                  </a:xfrm>
                  <a:custGeom>
                    <a:avLst/>
                    <a:gdLst>
                      <a:gd name="connsiteX0" fmla="*/ 15226 w 340598"/>
                      <a:gd name="connsiteY0" fmla="*/ 0 h 84884"/>
                      <a:gd name="connsiteX1" fmla="*/ 4730 w 340598"/>
                      <a:gd name="connsiteY1" fmla="*/ 52477 h 84884"/>
                      <a:gd name="connsiteX2" fmla="*/ 67705 w 340598"/>
                      <a:gd name="connsiteY2" fmla="*/ 41981 h 84884"/>
                      <a:gd name="connsiteX3" fmla="*/ 130680 w 340598"/>
                      <a:gd name="connsiteY3" fmla="*/ 20991 h 84884"/>
                      <a:gd name="connsiteX4" fmla="*/ 172664 w 340598"/>
                      <a:gd name="connsiteY4" fmla="*/ 62972 h 84884"/>
                      <a:gd name="connsiteX5" fmla="*/ 204152 w 340598"/>
                      <a:gd name="connsiteY5" fmla="*/ 52477 h 84884"/>
                      <a:gd name="connsiteX6" fmla="*/ 235639 w 340598"/>
                      <a:gd name="connsiteY6" fmla="*/ 31486 h 84884"/>
                      <a:gd name="connsiteX7" fmla="*/ 246135 w 340598"/>
                      <a:gd name="connsiteY7" fmla="*/ 62972 h 84884"/>
                      <a:gd name="connsiteX8" fmla="*/ 309110 w 340598"/>
                      <a:gd name="connsiteY8" fmla="*/ 41981 h 84884"/>
                      <a:gd name="connsiteX9" fmla="*/ 340598 w 340598"/>
                      <a:gd name="connsiteY9" fmla="*/ 20991 h 84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40598" h="84884">
                        <a:moveTo>
                          <a:pt x="15226" y="0"/>
                        </a:moveTo>
                        <a:cubicBezTo>
                          <a:pt x="11727" y="17492"/>
                          <a:pt x="-9200" y="41334"/>
                          <a:pt x="4730" y="52477"/>
                        </a:cubicBezTo>
                        <a:cubicBezTo>
                          <a:pt x="21348" y="65771"/>
                          <a:pt x="47059" y="47142"/>
                          <a:pt x="67705" y="41981"/>
                        </a:cubicBezTo>
                        <a:cubicBezTo>
                          <a:pt x="89171" y="36615"/>
                          <a:pt x="130680" y="20991"/>
                          <a:pt x="130680" y="20991"/>
                        </a:cubicBezTo>
                        <a:cubicBezTo>
                          <a:pt x="145378" y="109171"/>
                          <a:pt x="122208" y="88198"/>
                          <a:pt x="172664" y="62972"/>
                        </a:cubicBezTo>
                        <a:cubicBezTo>
                          <a:pt x="182560" y="58025"/>
                          <a:pt x="193656" y="55975"/>
                          <a:pt x="204152" y="52477"/>
                        </a:cubicBezTo>
                        <a:cubicBezTo>
                          <a:pt x="214648" y="45480"/>
                          <a:pt x="223401" y="28427"/>
                          <a:pt x="235639" y="31486"/>
                        </a:cubicBezTo>
                        <a:cubicBezTo>
                          <a:pt x="246372" y="34169"/>
                          <a:pt x="235183" y="61408"/>
                          <a:pt x="246135" y="62972"/>
                        </a:cubicBezTo>
                        <a:cubicBezTo>
                          <a:pt x="268040" y="66101"/>
                          <a:pt x="290699" y="54254"/>
                          <a:pt x="309110" y="41981"/>
                        </a:cubicBezTo>
                        <a:lnTo>
                          <a:pt x="340598" y="20991"/>
                        </a:lnTo>
                      </a:path>
                    </a:pathLst>
                  </a:custGeom>
                  <a:grpFill/>
                  <a:ln w="3175" cmpd="sng">
                    <a:solidFill>
                      <a:srgbClr val="595959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円弧 34"/>
                  <p:cNvSpPr/>
                  <p:nvPr/>
                </p:nvSpPr>
                <p:spPr>
                  <a:xfrm rot="7757479">
                    <a:off x="2352881" y="392957"/>
                    <a:ext cx="855059" cy="835784"/>
                  </a:xfrm>
                  <a:prstGeom prst="arc">
                    <a:avLst>
                      <a:gd name="adj1" fmla="val 16200000"/>
                      <a:gd name="adj2" fmla="val 928123"/>
                    </a:avLst>
                  </a:prstGeom>
                  <a:grpFill/>
                  <a:ln w="12700" cmpd="sng">
                    <a:solidFill>
                      <a:srgbClr val="595959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円/楕円 35"/>
                  <p:cNvSpPr/>
                  <p:nvPr/>
                </p:nvSpPr>
                <p:spPr>
                  <a:xfrm>
                    <a:off x="2903620" y="808135"/>
                    <a:ext cx="45719" cy="16792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595959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円/楕円 36"/>
                  <p:cNvSpPr/>
                  <p:nvPr/>
                </p:nvSpPr>
                <p:spPr>
                  <a:xfrm>
                    <a:off x="2608741" y="808135"/>
                    <a:ext cx="45719" cy="167925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solidFill>
                      <a:srgbClr val="595959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6" name="図形グループ 5"/>
              <p:cNvGrpSpPr/>
              <p:nvPr/>
            </p:nvGrpSpPr>
            <p:grpSpPr>
              <a:xfrm>
                <a:off x="1725576" y="1836671"/>
                <a:ext cx="2109669" cy="1154480"/>
                <a:chOff x="1725576" y="1836671"/>
                <a:chExt cx="2109669" cy="1154480"/>
              </a:xfrm>
            </p:grpSpPr>
            <p:sp>
              <p:nvSpPr>
                <p:cNvPr id="7" name="台形 6"/>
                <p:cNvSpPr/>
                <p:nvPr/>
              </p:nvSpPr>
              <p:spPr>
                <a:xfrm>
                  <a:off x="1725576" y="1836671"/>
                  <a:ext cx="2109669" cy="1154480"/>
                </a:xfrm>
                <a:prstGeom prst="trapezoid">
                  <a:avLst/>
                </a:prstGeom>
                <a:solidFill>
                  <a:schemeClr val="bg1"/>
                </a:solidFill>
                <a:ln>
                  <a:solidFill>
                    <a:srgbClr val="595959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台形 7"/>
                <p:cNvSpPr/>
                <p:nvPr/>
              </p:nvSpPr>
              <p:spPr>
                <a:xfrm rot="5400000">
                  <a:off x="2744224" y="1577651"/>
                  <a:ext cx="45719" cy="661202"/>
                </a:xfrm>
                <a:prstGeom prst="trapezoid">
                  <a:avLst/>
                </a:prstGeom>
                <a:solidFill>
                  <a:srgbClr val="FFFFFF"/>
                </a:solidFill>
                <a:ln>
                  <a:solidFill>
                    <a:srgbClr val="595959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" name="図形グループ 8"/>
                <p:cNvGrpSpPr/>
                <p:nvPr/>
              </p:nvGrpSpPr>
              <p:grpSpPr>
                <a:xfrm>
                  <a:off x="2903620" y="2047888"/>
                  <a:ext cx="485183" cy="384715"/>
                  <a:chOff x="2903620" y="2047888"/>
                  <a:chExt cx="485183" cy="384715"/>
                </a:xfrm>
              </p:grpSpPr>
              <p:grpSp>
                <p:nvGrpSpPr>
                  <p:cNvPr id="24" name="図形グループ 23"/>
                  <p:cNvGrpSpPr/>
                  <p:nvPr/>
                </p:nvGrpSpPr>
                <p:grpSpPr>
                  <a:xfrm>
                    <a:off x="2903620" y="2047888"/>
                    <a:ext cx="485183" cy="384715"/>
                    <a:chOff x="2903620" y="2095443"/>
                    <a:chExt cx="485183" cy="384715"/>
                  </a:xfrm>
                </p:grpSpPr>
                <p:sp>
                  <p:nvSpPr>
                    <p:cNvPr id="29" name="円/楕円 28"/>
                    <p:cNvSpPr/>
                    <p:nvPr/>
                  </p:nvSpPr>
                  <p:spPr>
                    <a:xfrm>
                      <a:off x="2903620" y="2099053"/>
                      <a:ext cx="470952" cy="33584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595959"/>
                      </a:solidFill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0" name="円/楕円 29"/>
                    <p:cNvSpPr/>
                    <p:nvPr/>
                  </p:nvSpPr>
                  <p:spPr>
                    <a:xfrm>
                      <a:off x="2903620" y="2095443"/>
                      <a:ext cx="485183" cy="384715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95959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25" name="図形グループ 24"/>
                  <p:cNvGrpSpPr/>
                  <p:nvPr/>
                </p:nvGrpSpPr>
                <p:grpSpPr>
                  <a:xfrm>
                    <a:off x="2923249" y="2086037"/>
                    <a:ext cx="451323" cy="192309"/>
                    <a:chOff x="2917851" y="2148135"/>
                    <a:chExt cx="451323" cy="192309"/>
                  </a:xfrm>
                </p:grpSpPr>
                <p:sp>
                  <p:nvSpPr>
                    <p:cNvPr id="26" name="フリーフォーム 25"/>
                    <p:cNvSpPr/>
                    <p:nvPr/>
                  </p:nvSpPr>
                  <p:spPr>
                    <a:xfrm>
                      <a:off x="2917851" y="2148135"/>
                      <a:ext cx="451323" cy="160823"/>
                    </a:xfrm>
                    <a:custGeom>
                      <a:avLst/>
                      <a:gdLst>
                        <a:gd name="connsiteX0" fmla="*/ 0 w 451323"/>
                        <a:gd name="connsiteY0" fmla="*/ 160823 h 160823"/>
                        <a:gd name="connsiteX1" fmla="*/ 20992 w 451323"/>
                        <a:gd name="connsiteY1" fmla="*/ 108347 h 160823"/>
                        <a:gd name="connsiteX2" fmla="*/ 62975 w 451323"/>
                        <a:gd name="connsiteY2" fmla="*/ 118842 h 160823"/>
                        <a:gd name="connsiteX3" fmla="*/ 73471 w 451323"/>
                        <a:gd name="connsiteY3" fmla="*/ 76861 h 160823"/>
                        <a:gd name="connsiteX4" fmla="*/ 104959 w 451323"/>
                        <a:gd name="connsiteY4" fmla="*/ 66366 h 160823"/>
                        <a:gd name="connsiteX5" fmla="*/ 167934 w 451323"/>
                        <a:gd name="connsiteY5" fmla="*/ 34880 h 160823"/>
                        <a:gd name="connsiteX6" fmla="*/ 199422 w 451323"/>
                        <a:gd name="connsiteY6" fmla="*/ 45375 h 160823"/>
                        <a:gd name="connsiteX7" fmla="*/ 188926 w 451323"/>
                        <a:gd name="connsiteY7" fmla="*/ 13890 h 160823"/>
                        <a:gd name="connsiteX8" fmla="*/ 251901 w 451323"/>
                        <a:gd name="connsiteY8" fmla="*/ 24385 h 160823"/>
                        <a:gd name="connsiteX9" fmla="*/ 314876 w 451323"/>
                        <a:gd name="connsiteY9" fmla="*/ 34880 h 160823"/>
                        <a:gd name="connsiteX10" fmla="*/ 325372 w 451323"/>
                        <a:gd name="connsiteY10" fmla="*/ 66366 h 160823"/>
                        <a:gd name="connsiteX11" fmla="*/ 367356 w 451323"/>
                        <a:gd name="connsiteY11" fmla="*/ 108347 h 160823"/>
                        <a:gd name="connsiteX12" fmla="*/ 430331 w 451323"/>
                        <a:gd name="connsiteY12" fmla="*/ 108347 h 160823"/>
                        <a:gd name="connsiteX13" fmla="*/ 451323 w 451323"/>
                        <a:gd name="connsiteY13" fmla="*/ 139833 h 160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51323" h="160823">
                          <a:moveTo>
                            <a:pt x="0" y="160823"/>
                          </a:moveTo>
                          <a:cubicBezTo>
                            <a:pt x="6997" y="143331"/>
                            <a:pt x="5316" y="118797"/>
                            <a:pt x="20992" y="108347"/>
                          </a:cubicBezTo>
                          <a:cubicBezTo>
                            <a:pt x="32995" y="100346"/>
                            <a:pt x="50606" y="126263"/>
                            <a:pt x="62975" y="118842"/>
                          </a:cubicBezTo>
                          <a:cubicBezTo>
                            <a:pt x="75344" y="111421"/>
                            <a:pt x="64460" y="88124"/>
                            <a:pt x="73471" y="76861"/>
                          </a:cubicBezTo>
                          <a:cubicBezTo>
                            <a:pt x="80383" y="68222"/>
                            <a:pt x="94463" y="69864"/>
                            <a:pt x="104959" y="66366"/>
                          </a:cubicBezTo>
                          <a:cubicBezTo>
                            <a:pt x="120880" y="55753"/>
                            <a:pt x="146207" y="34880"/>
                            <a:pt x="167934" y="34880"/>
                          </a:cubicBezTo>
                          <a:cubicBezTo>
                            <a:pt x="178998" y="34880"/>
                            <a:pt x="188926" y="41877"/>
                            <a:pt x="199422" y="45375"/>
                          </a:cubicBezTo>
                          <a:cubicBezTo>
                            <a:pt x="195923" y="34880"/>
                            <a:pt x="183978" y="23785"/>
                            <a:pt x="188926" y="13890"/>
                          </a:cubicBezTo>
                          <a:cubicBezTo>
                            <a:pt x="206440" y="-21138"/>
                            <a:pt x="240784" y="20680"/>
                            <a:pt x="251901" y="24385"/>
                          </a:cubicBezTo>
                          <a:cubicBezTo>
                            <a:pt x="272090" y="31114"/>
                            <a:pt x="293884" y="31382"/>
                            <a:pt x="314876" y="34880"/>
                          </a:cubicBezTo>
                          <a:cubicBezTo>
                            <a:pt x="318375" y="45375"/>
                            <a:pt x="317549" y="58543"/>
                            <a:pt x="325372" y="66366"/>
                          </a:cubicBezTo>
                          <a:cubicBezTo>
                            <a:pt x="381350" y="122340"/>
                            <a:pt x="339367" y="24386"/>
                            <a:pt x="367356" y="108347"/>
                          </a:cubicBezTo>
                          <a:cubicBezTo>
                            <a:pt x="392052" y="100116"/>
                            <a:pt x="405635" y="88592"/>
                            <a:pt x="430331" y="108347"/>
                          </a:cubicBezTo>
                          <a:cubicBezTo>
                            <a:pt x="440181" y="116227"/>
                            <a:pt x="451323" y="139833"/>
                            <a:pt x="451323" y="139833"/>
                          </a:cubicBezTo>
                        </a:path>
                      </a:pathLst>
                    </a:custGeom>
                    <a:ln w="6350" cmpd="sng">
                      <a:solidFill>
                        <a:srgbClr val="595959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7" name="フリーフォーム 26"/>
                    <p:cNvSpPr/>
                    <p:nvPr/>
                  </p:nvSpPr>
                  <p:spPr>
                    <a:xfrm>
                      <a:off x="3022787" y="2308958"/>
                      <a:ext cx="62979" cy="31486"/>
                    </a:xfrm>
                    <a:custGeom>
                      <a:avLst/>
                      <a:gdLst>
                        <a:gd name="connsiteX0" fmla="*/ 0 w 62979"/>
                        <a:gd name="connsiteY0" fmla="*/ 31486 h 31486"/>
                        <a:gd name="connsiteX1" fmla="*/ 52479 w 62979"/>
                        <a:gd name="connsiteY1" fmla="*/ 0 h 31486"/>
                        <a:gd name="connsiteX2" fmla="*/ 62975 w 62979"/>
                        <a:gd name="connsiteY2" fmla="*/ 31486 h 31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2979" h="31486">
                          <a:moveTo>
                            <a:pt x="0" y="31486"/>
                          </a:moveTo>
                          <a:cubicBezTo>
                            <a:pt x="17493" y="20991"/>
                            <a:pt x="32079" y="0"/>
                            <a:pt x="52479" y="0"/>
                          </a:cubicBezTo>
                          <a:cubicBezTo>
                            <a:pt x="63542" y="0"/>
                            <a:pt x="62975" y="31486"/>
                            <a:pt x="62975" y="31486"/>
                          </a:cubicBezTo>
                        </a:path>
                      </a:pathLst>
                    </a:custGeom>
                    <a:ln w="3175" cmpd="sng">
                      <a:solidFill>
                        <a:srgbClr val="595959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8" name="フリーフォーム 27"/>
                    <p:cNvSpPr/>
                    <p:nvPr/>
                  </p:nvSpPr>
                  <p:spPr>
                    <a:xfrm>
                      <a:off x="3210369" y="2293433"/>
                      <a:ext cx="45719" cy="45719"/>
                    </a:xfrm>
                    <a:custGeom>
                      <a:avLst/>
                      <a:gdLst>
                        <a:gd name="connsiteX0" fmla="*/ 0 w 62979"/>
                        <a:gd name="connsiteY0" fmla="*/ 31486 h 31486"/>
                        <a:gd name="connsiteX1" fmla="*/ 52479 w 62979"/>
                        <a:gd name="connsiteY1" fmla="*/ 0 h 31486"/>
                        <a:gd name="connsiteX2" fmla="*/ 62975 w 62979"/>
                        <a:gd name="connsiteY2" fmla="*/ 31486 h 31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2979" h="31486">
                          <a:moveTo>
                            <a:pt x="0" y="31486"/>
                          </a:moveTo>
                          <a:cubicBezTo>
                            <a:pt x="17493" y="20991"/>
                            <a:pt x="32079" y="0"/>
                            <a:pt x="52479" y="0"/>
                          </a:cubicBezTo>
                          <a:cubicBezTo>
                            <a:pt x="63542" y="0"/>
                            <a:pt x="62975" y="31486"/>
                            <a:pt x="62975" y="31486"/>
                          </a:cubicBezTo>
                        </a:path>
                      </a:pathLst>
                    </a:custGeom>
                    <a:ln w="3175" cmpd="sng">
                      <a:solidFill>
                        <a:srgbClr val="595959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0" name="図形グループ 9"/>
                <p:cNvGrpSpPr/>
                <p:nvPr/>
              </p:nvGrpSpPr>
              <p:grpSpPr>
                <a:xfrm>
                  <a:off x="2176084" y="2048870"/>
                  <a:ext cx="485183" cy="384715"/>
                  <a:chOff x="2186249" y="2100908"/>
                  <a:chExt cx="485183" cy="384715"/>
                </a:xfrm>
              </p:grpSpPr>
              <p:grpSp>
                <p:nvGrpSpPr>
                  <p:cNvPr id="15" name="図形グループ 14"/>
                  <p:cNvGrpSpPr/>
                  <p:nvPr/>
                </p:nvGrpSpPr>
                <p:grpSpPr>
                  <a:xfrm>
                    <a:off x="2186249" y="2100908"/>
                    <a:ext cx="485183" cy="384715"/>
                    <a:chOff x="2903620" y="2095443"/>
                    <a:chExt cx="485183" cy="384715"/>
                  </a:xfrm>
                </p:grpSpPr>
                <p:sp>
                  <p:nvSpPr>
                    <p:cNvPr id="22" name="円/楕円 21"/>
                    <p:cNvSpPr/>
                    <p:nvPr/>
                  </p:nvSpPr>
                  <p:spPr>
                    <a:xfrm>
                      <a:off x="2903620" y="2099053"/>
                      <a:ext cx="470952" cy="33584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solidFill>
                        <a:srgbClr val="595959"/>
                      </a:solidFill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" name="円/楕円 22"/>
                    <p:cNvSpPr/>
                    <p:nvPr/>
                  </p:nvSpPr>
                  <p:spPr>
                    <a:xfrm>
                      <a:off x="2903620" y="2095443"/>
                      <a:ext cx="485183" cy="384715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595959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6" name="図形グループ 15"/>
                  <p:cNvGrpSpPr/>
                  <p:nvPr/>
                </p:nvGrpSpPr>
                <p:grpSpPr>
                  <a:xfrm>
                    <a:off x="2198721" y="2139998"/>
                    <a:ext cx="438457" cy="277116"/>
                    <a:chOff x="2209428" y="2163251"/>
                    <a:chExt cx="438457" cy="277116"/>
                  </a:xfrm>
                </p:grpSpPr>
                <p:grpSp>
                  <p:nvGrpSpPr>
                    <p:cNvPr id="17" name="図形グループ 16"/>
                    <p:cNvGrpSpPr/>
                    <p:nvPr/>
                  </p:nvGrpSpPr>
                  <p:grpSpPr>
                    <a:xfrm>
                      <a:off x="2209428" y="2163251"/>
                      <a:ext cx="438457" cy="277116"/>
                      <a:chOff x="2196473" y="2148135"/>
                      <a:chExt cx="438457" cy="291414"/>
                    </a:xfrm>
                  </p:grpSpPr>
                  <p:sp>
                    <p:nvSpPr>
                      <p:cNvPr id="19" name="円/楕円 18"/>
                      <p:cNvSpPr/>
                      <p:nvPr/>
                    </p:nvSpPr>
                    <p:spPr>
                      <a:xfrm>
                        <a:off x="2196473" y="2148135"/>
                        <a:ext cx="438457" cy="291414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rgbClr val="595959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0" name="フリーフォーム 19"/>
                      <p:cNvSpPr/>
                      <p:nvPr/>
                    </p:nvSpPr>
                    <p:spPr>
                      <a:xfrm>
                        <a:off x="2315953" y="2262854"/>
                        <a:ext cx="45719" cy="67095"/>
                      </a:xfrm>
                      <a:custGeom>
                        <a:avLst/>
                        <a:gdLst>
                          <a:gd name="connsiteX0" fmla="*/ 3634 w 69586"/>
                          <a:gd name="connsiteY0" fmla="*/ 4123 h 67095"/>
                          <a:gd name="connsiteX1" fmla="*/ 66609 w 69586"/>
                          <a:gd name="connsiteY1" fmla="*/ 14619 h 67095"/>
                          <a:gd name="connsiteX2" fmla="*/ 56113 w 69586"/>
                          <a:gd name="connsiteY2" fmla="*/ 46104 h 67095"/>
                          <a:gd name="connsiteX3" fmla="*/ 24626 w 69586"/>
                          <a:gd name="connsiteY3" fmla="*/ 67095 h 67095"/>
                          <a:gd name="connsiteX4" fmla="*/ 3634 w 69586"/>
                          <a:gd name="connsiteY4" fmla="*/ 4123 h 670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9586" h="67095">
                            <a:moveTo>
                              <a:pt x="3634" y="4123"/>
                            </a:moveTo>
                            <a:cubicBezTo>
                              <a:pt x="10631" y="-4623"/>
                              <a:pt x="49991" y="1325"/>
                              <a:pt x="66609" y="14619"/>
                            </a:cubicBezTo>
                            <a:cubicBezTo>
                              <a:pt x="75248" y="21530"/>
                              <a:pt x="63024" y="37466"/>
                              <a:pt x="56113" y="46104"/>
                            </a:cubicBezTo>
                            <a:cubicBezTo>
                              <a:pt x="48233" y="55954"/>
                              <a:pt x="35122" y="60098"/>
                              <a:pt x="24626" y="67095"/>
                            </a:cubicBezTo>
                            <a:cubicBezTo>
                              <a:pt x="-2188" y="26877"/>
                              <a:pt x="-3363" y="12869"/>
                              <a:pt x="3634" y="4123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rgbClr val="595959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21" name="フリーフォーム 20"/>
                      <p:cNvSpPr/>
                      <p:nvPr/>
                    </p:nvSpPr>
                    <p:spPr>
                      <a:xfrm flipV="1">
                        <a:off x="2434235" y="2254815"/>
                        <a:ext cx="45719" cy="45719"/>
                      </a:xfrm>
                      <a:custGeom>
                        <a:avLst/>
                        <a:gdLst>
                          <a:gd name="connsiteX0" fmla="*/ 3634 w 69586"/>
                          <a:gd name="connsiteY0" fmla="*/ 4123 h 67095"/>
                          <a:gd name="connsiteX1" fmla="*/ 66609 w 69586"/>
                          <a:gd name="connsiteY1" fmla="*/ 14619 h 67095"/>
                          <a:gd name="connsiteX2" fmla="*/ 56113 w 69586"/>
                          <a:gd name="connsiteY2" fmla="*/ 46104 h 67095"/>
                          <a:gd name="connsiteX3" fmla="*/ 24626 w 69586"/>
                          <a:gd name="connsiteY3" fmla="*/ 67095 h 67095"/>
                          <a:gd name="connsiteX4" fmla="*/ 3634 w 69586"/>
                          <a:gd name="connsiteY4" fmla="*/ 4123 h 670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9586" h="67095">
                            <a:moveTo>
                              <a:pt x="3634" y="4123"/>
                            </a:moveTo>
                            <a:cubicBezTo>
                              <a:pt x="10631" y="-4623"/>
                              <a:pt x="49991" y="1325"/>
                              <a:pt x="66609" y="14619"/>
                            </a:cubicBezTo>
                            <a:cubicBezTo>
                              <a:pt x="75248" y="21530"/>
                              <a:pt x="63024" y="37466"/>
                              <a:pt x="56113" y="46104"/>
                            </a:cubicBezTo>
                            <a:cubicBezTo>
                              <a:pt x="48233" y="55954"/>
                              <a:pt x="35122" y="60098"/>
                              <a:pt x="24626" y="67095"/>
                            </a:cubicBezTo>
                            <a:cubicBezTo>
                              <a:pt x="-2188" y="26877"/>
                              <a:pt x="-3363" y="12869"/>
                              <a:pt x="3634" y="4123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rgbClr val="595959"/>
                        </a:solidFill>
                      </a:ln>
                      <a:effectLst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18" name="フリーフォーム 17"/>
                    <p:cNvSpPr/>
                    <p:nvPr/>
                  </p:nvSpPr>
                  <p:spPr>
                    <a:xfrm>
                      <a:off x="2411375" y="2329949"/>
                      <a:ext cx="45719" cy="47010"/>
                    </a:xfrm>
                    <a:custGeom>
                      <a:avLst/>
                      <a:gdLst>
                        <a:gd name="connsiteX0" fmla="*/ 3634 w 69586"/>
                        <a:gd name="connsiteY0" fmla="*/ 4123 h 67095"/>
                        <a:gd name="connsiteX1" fmla="*/ 66609 w 69586"/>
                        <a:gd name="connsiteY1" fmla="*/ 14619 h 67095"/>
                        <a:gd name="connsiteX2" fmla="*/ 56113 w 69586"/>
                        <a:gd name="connsiteY2" fmla="*/ 46104 h 67095"/>
                        <a:gd name="connsiteX3" fmla="*/ 24626 w 69586"/>
                        <a:gd name="connsiteY3" fmla="*/ 67095 h 67095"/>
                        <a:gd name="connsiteX4" fmla="*/ 3634 w 69586"/>
                        <a:gd name="connsiteY4" fmla="*/ 4123 h 670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586" h="67095">
                          <a:moveTo>
                            <a:pt x="3634" y="4123"/>
                          </a:moveTo>
                          <a:cubicBezTo>
                            <a:pt x="10631" y="-4623"/>
                            <a:pt x="49991" y="1325"/>
                            <a:pt x="66609" y="14619"/>
                          </a:cubicBezTo>
                          <a:cubicBezTo>
                            <a:pt x="75248" y="21530"/>
                            <a:pt x="63024" y="37466"/>
                            <a:pt x="56113" y="46104"/>
                          </a:cubicBezTo>
                          <a:cubicBezTo>
                            <a:pt x="48233" y="55954"/>
                            <a:pt x="35122" y="60098"/>
                            <a:pt x="24626" y="67095"/>
                          </a:cubicBezTo>
                          <a:cubicBezTo>
                            <a:pt x="-2188" y="26877"/>
                            <a:pt x="-3363" y="12869"/>
                            <a:pt x="3634" y="4123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rgbClr val="595959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1" name="図形グループ 10"/>
                <p:cNvGrpSpPr/>
                <p:nvPr/>
              </p:nvGrpSpPr>
              <p:grpSpPr>
                <a:xfrm>
                  <a:off x="2353444" y="2483768"/>
                  <a:ext cx="902644" cy="432048"/>
                  <a:chOff x="2353444" y="2483768"/>
                  <a:chExt cx="902644" cy="432048"/>
                </a:xfrm>
              </p:grpSpPr>
              <p:sp>
                <p:nvSpPr>
                  <p:cNvPr id="12" name="円/楕円 11"/>
                  <p:cNvSpPr/>
                  <p:nvPr/>
                </p:nvSpPr>
                <p:spPr>
                  <a:xfrm>
                    <a:off x="2353444" y="2483768"/>
                    <a:ext cx="902644" cy="432048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solidFill>
                      <a:srgbClr val="59595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" name="フリーフォーム 12"/>
                  <p:cNvSpPr/>
                  <p:nvPr/>
                </p:nvSpPr>
                <p:spPr>
                  <a:xfrm>
                    <a:off x="2533544" y="2533728"/>
                    <a:ext cx="460876" cy="142565"/>
                  </a:xfrm>
                  <a:custGeom>
                    <a:avLst/>
                    <a:gdLst>
                      <a:gd name="connsiteX0" fmla="*/ 10272 w 460876"/>
                      <a:gd name="connsiteY0" fmla="*/ 121574 h 142565"/>
                      <a:gd name="connsiteX1" fmla="*/ 94239 w 460876"/>
                      <a:gd name="connsiteY1" fmla="*/ 58603 h 142565"/>
                      <a:gd name="connsiteX2" fmla="*/ 157214 w 460876"/>
                      <a:gd name="connsiteY2" fmla="*/ 37612 h 142565"/>
                      <a:gd name="connsiteX3" fmla="*/ 188701 w 460876"/>
                      <a:gd name="connsiteY3" fmla="*/ 27117 h 142565"/>
                      <a:gd name="connsiteX4" fmla="*/ 283164 w 460876"/>
                      <a:gd name="connsiteY4" fmla="*/ 6126 h 142565"/>
                      <a:gd name="connsiteX5" fmla="*/ 419611 w 460876"/>
                      <a:gd name="connsiteY5" fmla="*/ 16621 h 142565"/>
                      <a:gd name="connsiteX6" fmla="*/ 356635 w 460876"/>
                      <a:gd name="connsiteY6" fmla="*/ 142565 h 142565"/>
                      <a:gd name="connsiteX7" fmla="*/ 10272 w 460876"/>
                      <a:gd name="connsiteY7" fmla="*/ 121574 h 142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0876" h="142565">
                        <a:moveTo>
                          <a:pt x="10272" y="121574"/>
                        </a:moveTo>
                        <a:cubicBezTo>
                          <a:pt x="-33461" y="107580"/>
                          <a:pt x="75437" y="66959"/>
                          <a:pt x="94239" y="58603"/>
                        </a:cubicBezTo>
                        <a:cubicBezTo>
                          <a:pt x="114459" y="49617"/>
                          <a:pt x="136222" y="44609"/>
                          <a:pt x="157214" y="37612"/>
                        </a:cubicBezTo>
                        <a:cubicBezTo>
                          <a:pt x="167710" y="34114"/>
                          <a:pt x="177788" y="28936"/>
                          <a:pt x="188701" y="27117"/>
                        </a:cubicBezTo>
                        <a:cubicBezTo>
                          <a:pt x="262590" y="14802"/>
                          <a:pt x="231487" y="23350"/>
                          <a:pt x="283164" y="6126"/>
                        </a:cubicBezTo>
                        <a:cubicBezTo>
                          <a:pt x="328646" y="9624"/>
                          <a:pt x="387354" y="-15634"/>
                          <a:pt x="419611" y="16621"/>
                        </a:cubicBezTo>
                        <a:cubicBezTo>
                          <a:pt x="528610" y="125613"/>
                          <a:pt x="391092" y="135674"/>
                          <a:pt x="356635" y="142565"/>
                        </a:cubicBezTo>
                        <a:cubicBezTo>
                          <a:pt x="38263" y="131952"/>
                          <a:pt x="54005" y="135568"/>
                          <a:pt x="10272" y="12157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rgbClr val="595959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" name="フリーフォーム 13"/>
                  <p:cNvSpPr/>
                  <p:nvPr/>
                </p:nvSpPr>
                <p:spPr>
                  <a:xfrm>
                    <a:off x="2595577" y="2721944"/>
                    <a:ext cx="391445" cy="108622"/>
                  </a:xfrm>
                  <a:custGeom>
                    <a:avLst/>
                    <a:gdLst>
                      <a:gd name="connsiteX0" fmla="*/ 0 w 391445"/>
                      <a:gd name="connsiteY0" fmla="*/ 10495 h 108622"/>
                      <a:gd name="connsiteX1" fmla="*/ 94463 w 391445"/>
                      <a:gd name="connsiteY1" fmla="*/ 41981 h 108622"/>
                      <a:gd name="connsiteX2" fmla="*/ 83967 w 391445"/>
                      <a:gd name="connsiteY2" fmla="*/ 0 h 108622"/>
                      <a:gd name="connsiteX3" fmla="*/ 52480 w 391445"/>
                      <a:gd name="connsiteY3" fmla="*/ 10495 h 108622"/>
                      <a:gd name="connsiteX4" fmla="*/ 73471 w 391445"/>
                      <a:gd name="connsiteY4" fmla="*/ 62971 h 108622"/>
                      <a:gd name="connsiteX5" fmla="*/ 104959 w 391445"/>
                      <a:gd name="connsiteY5" fmla="*/ 73467 h 108622"/>
                      <a:gd name="connsiteX6" fmla="*/ 167934 w 391445"/>
                      <a:gd name="connsiteY6" fmla="*/ 41981 h 108622"/>
                      <a:gd name="connsiteX7" fmla="*/ 157438 w 391445"/>
                      <a:gd name="connsiteY7" fmla="*/ 10495 h 108622"/>
                      <a:gd name="connsiteX8" fmla="*/ 125951 w 391445"/>
                      <a:gd name="connsiteY8" fmla="*/ 20990 h 108622"/>
                      <a:gd name="connsiteX9" fmla="*/ 157438 w 391445"/>
                      <a:gd name="connsiteY9" fmla="*/ 41981 h 108622"/>
                      <a:gd name="connsiteX10" fmla="*/ 188926 w 391445"/>
                      <a:gd name="connsiteY10" fmla="*/ 20990 h 108622"/>
                      <a:gd name="connsiteX11" fmla="*/ 220413 w 391445"/>
                      <a:gd name="connsiteY11" fmla="*/ 31486 h 108622"/>
                      <a:gd name="connsiteX12" fmla="*/ 241405 w 391445"/>
                      <a:gd name="connsiteY12" fmla="*/ 94457 h 108622"/>
                      <a:gd name="connsiteX13" fmla="*/ 146942 w 391445"/>
                      <a:gd name="connsiteY13" fmla="*/ 94457 h 108622"/>
                      <a:gd name="connsiteX14" fmla="*/ 157438 w 391445"/>
                      <a:gd name="connsiteY14" fmla="*/ 62971 h 108622"/>
                      <a:gd name="connsiteX15" fmla="*/ 199422 w 391445"/>
                      <a:gd name="connsiteY15" fmla="*/ 73467 h 108622"/>
                      <a:gd name="connsiteX16" fmla="*/ 167934 w 391445"/>
                      <a:gd name="connsiteY16" fmla="*/ 83962 h 108622"/>
                      <a:gd name="connsiteX17" fmla="*/ 157438 w 391445"/>
                      <a:gd name="connsiteY17" fmla="*/ 52476 h 108622"/>
                      <a:gd name="connsiteX18" fmla="*/ 178430 w 391445"/>
                      <a:gd name="connsiteY18" fmla="*/ 20990 h 108622"/>
                      <a:gd name="connsiteX19" fmla="*/ 272893 w 391445"/>
                      <a:gd name="connsiteY19" fmla="*/ 20990 h 108622"/>
                      <a:gd name="connsiteX20" fmla="*/ 283389 w 391445"/>
                      <a:gd name="connsiteY20" fmla="*/ 52476 h 108622"/>
                      <a:gd name="connsiteX21" fmla="*/ 220413 w 391445"/>
                      <a:gd name="connsiteY21" fmla="*/ 52476 h 108622"/>
                      <a:gd name="connsiteX22" fmla="*/ 230909 w 391445"/>
                      <a:gd name="connsiteY22" fmla="*/ 20990 h 108622"/>
                      <a:gd name="connsiteX23" fmla="*/ 335868 w 391445"/>
                      <a:gd name="connsiteY23" fmla="*/ 62971 h 108622"/>
                      <a:gd name="connsiteX24" fmla="*/ 367356 w 391445"/>
                      <a:gd name="connsiteY24" fmla="*/ 52476 h 108622"/>
                      <a:gd name="connsiteX25" fmla="*/ 388347 w 391445"/>
                      <a:gd name="connsiteY25" fmla="*/ 20990 h 108622"/>
                      <a:gd name="connsiteX26" fmla="*/ 325372 w 391445"/>
                      <a:gd name="connsiteY26" fmla="*/ 31486 h 108622"/>
                      <a:gd name="connsiteX27" fmla="*/ 314876 w 391445"/>
                      <a:gd name="connsiteY27" fmla="*/ 73467 h 108622"/>
                      <a:gd name="connsiteX28" fmla="*/ 220413 w 391445"/>
                      <a:gd name="connsiteY28" fmla="*/ 83962 h 108622"/>
                      <a:gd name="connsiteX29" fmla="*/ 230909 w 391445"/>
                      <a:gd name="connsiteY29" fmla="*/ 41981 h 108622"/>
                      <a:gd name="connsiteX30" fmla="*/ 262397 w 391445"/>
                      <a:gd name="connsiteY30" fmla="*/ 31486 h 108622"/>
                      <a:gd name="connsiteX31" fmla="*/ 251901 w 391445"/>
                      <a:gd name="connsiteY31" fmla="*/ 62971 h 108622"/>
                      <a:gd name="connsiteX32" fmla="*/ 188926 w 391445"/>
                      <a:gd name="connsiteY32" fmla="*/ 83962 h 108622"/>
                      <a:gd name="connsiteX33" fmla="*/ 115455 w 391445"/>
                      <a:gd name="connsiteY33" fmla="*/ 73467 h 108622"/>
                      <a:gd name="connsiteX34" fmla="*/ 104959 w 391445"/>
                      <a:gd name="connsiteY34" fmla="*/ 41981 h 108622"/>
                      <a:gd name="connsiteX35" fmla="*/ 73471 w 391445"/>
                      <a:gd name="connsiteY35" fmla="*/ 20990 h 108622"/>
                      <a:gd name="connsiteX36" fmla="*/ 104959 w 391445"/>
                      <a:gd name="connsiteY36" fmla="*/ 52476 h 108622"/>
                      <a:gd name="connsiteX37" fmla="*/ 146942 w 391445"/>
                      <a:gd name="connsiteY37" fmla="*/ 41981 h 108622"/>
                      <a:gd name="connsiteX38" fmla="*/ 230909 w 391445"/>
                      <a:gd name="connsiteY38" fmla="*/ 20990 h 108622"/>
                      <a:gd name="connsiteX39" fmla="*/ 262397 w 391445"/>
                      <a:gd name="connsiteY39" fmla="*/ 31486 h 108622"/>
                      <a:gd name="connsiteX40" fmla="*/ 293885 w 391445"/>
                      <a:gd name="connsiteY40" fmla="*/ 20990 h 108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391445" h="108622">
                        <a:moveTo>
                          <a:pt x="0" y="10495"/>
                        </a:moveTo>
                        <a:cubicBezTo>
                          <a:pt x="6914" y="16026"/>
                          <a:pt x="67341" y="87182"/>
                          <a:pt x="94463" y="41981"/>
                        </a:cubicBezTo>
                        <a:cubicBezTo>
                          <a:pt x="101885" y="29612"/>
                          <a:pt x="87466" y="13994"/>
                          <a:pt x="83967" y="0"/>
                        </a:cubicBezTo>
                        <a:cubicBezTo>
                          <a:pt x="73471" y="3498"/>
                          <a:pt x="60303" y="2672"/>
                          <a:pt x="52480" y="10495"/>
                        </a:cubicBezTo>
                        <a:cubicBezTo>
                          <a:pt x="22647" y="40327"/>
                          <a:pt x="50278" y="51375"/>
                          <a:pt x="73471" y="62971"/>
                        </a:cubicBezTo>
                        <a:cubicBezTo>
                          <a:pt x="83367" y="67919"/>
                          <a:pt x="94463" y="69968"/>
                          <a:pt x="104959" y="73467"/>
                        </a:cubicBezTo>
                        <a:cubicBezTo>
                          <a:pt x="118212" y="69049"/>
                          <a:pt x="161674" y="57629"/>
                          <a:pt x="167934" y="41981"/>
                        </a:cubicBezTo>
                        <a:cubicBezTo>
                          <a:pt x="172043" y="31709"/>
                          <a:pt x="160937" y="20990"/>
                          <a:pt x="157438" y="10495"/>
                        </a:cubicBezTo>
                        <a:cubicBezTo>
                          <a:pt x="146942" y="13993"/>
                          <a:pt x="125951" y="9927"/>
                          <a:pt x="125951" y="20990"/>
                        </a:cubicBezTo>
                        <a:cubicBezTo>
                          <a:pt x="125951" y="33604"/>
                          <a:pt x="144824" y="41981"/>
                          <a:pt x="157438" y="41981"/>
                        </a:cubicBezTo>
                        <a:cubicBezTo>
                          <a:pt x="170052" y="41981"/>
                          <a:pt x="178430" y="27987"/>
                          <a:pt x="188926" y="20990"/>
                        </a:cubicBezTo>
                        <a:cubicBezTo>
                          <a:pt x="199422" y="24489"/>
                          <a:pt x="213982" y="22483"/>
                          <a:pt x="220413" y="31486"/>
                        </a:cubicBezTo>
                        <a:cubicBezTo>
                          <a:pt x="233274" y="49490"/>
                          <a:pt x="241405" y="94457"/>
                          <a:pt x="241405" y="94457"/>
                        </a:cubicBezTo>
                        <a:cubicBezTo>
                          <a:pt x="211194" y="104527"/>
                          <a:pt x="179540" y="120533"/>
                          <a:pt x="146942" y="94457"/>
                        </a:cubicBezTo>
                        <a:cubicBezTo>
                          <a:pt x="138303" y="87546"/>
                          <a:pt x="153939" y="73466"/>
                          <a:pt x="157438" y="62971"/>
                        </a:cubicBezTo>
                        <a:cubicBezTo>
                          <a:pt x="171433" y="66470"/>
                          <a:pt x="192971" y="60565"/>
                          <a:pt x="199422" y="73467"/>
                        </a:cubicBezTo>
                        <a:cubicBezTo>
                          <a:pt x="204370" y="83363"/>
                          <a:pt x="177830" y="88910"/>
                          <a:pt x="167934" y="83962"/>
                        </a:cubicBezTo>
                        <a:cubicBezTo>
                          <a:pt x="158039" y="79015"/>
                          <a:pt x="160937" y="62971"/>
                          <a:pt x="157438" y="52476"/>
                        </a:cubicBezTo>
                        <a:cubicBezTo>
                          <a:pt x="164435" y="41981"/>
                          <a:pt x="168580" y="28870"/>
                          <a:pt x="178430" y="20990"/>
                        </a:cubicBezTo>
                        <a:cubicBezTo>
                          <a:pt x="205159" y="-392"/>
                          <a:pt x="246993" y="16674"/>
                          <a:pt x="272893" y="20990"/>
                        </a:cubicBezTo>
                        <a:cubicBezTo>
                          <a:pt x="276392" y="31485"/>
                          <a:pt x="287498" y="42204"/>
                          <a:pt x="283389" y="52476"/>
                        </a:cubicBezTo>
                        <a:cubicBezTo>
                          <a:pt x="265711" y="96667"/>
                          <a:pt x="238091" y="64261"/>
                          <a:pt x="220413" y="52476"/>
                        </a:cubicBezTo>
                        <a:cubicBezTo>
                          <a:pt x="223912" y="41981"/>
                          <a:pt x="220109" y="23390"/>
                          <a:pt x="230909" y="20990"/>
                        </a:cubicBezTo>
                        <a:cubicBezTo>
                          <a:pt x="307939" y="3874"/>
                          <a:pt x="307928" y="21065"/>
                          <a:pt x="335868" y="62971"/>
                        </a:cubicBezTo>
                        <a:cubicBezTo>
                          <a:pt x="346364" y="59473"/>
                          <a:pt x="358717" y="59387"/>
                          <a:pt x="367356" y="52476"/>
                        </a:cubicBezTo>
                        <a:cubicBezTo>
                          <a:pt x="377206" y="44596"/>
                          <a:pt x="399629" y="26631"/>
                          <a:pt x="388347" y="20990"/>
                        </a:cubicBezTo>
                        <a:cubicBezTo>
                          <a:pt x="369312" y="11473"/>
                          <a:pt x="346364" y="27987"/>
                          <a:pt x="325372" y="31486"/>
                        </a:cubicBezTo>
                        <a:cubicBezTo>
                          <a:pt x="321873" y="45480"/>
                          <a:pt x="322878" y="61465"/>
                          <a:pt x="314876" y="73467"/>
                        </a:cubicBezTo>
                        <a:cubicBezTo>
                          <a:pt x="290279" y="110361"/>
                          <a:pt x="254332" y="89615"/>
                          <a:pt x="220413" y="83962"/>
                        </a:cubicBezTo>
                        <a:cubicBezTo>
                          <a:pt x="223912" y="69968"/>
                          <a:pt x="221898" y="53244"/>
                          <a:pt x="230909" y="41981"/>
                        </a:cubicBezTo>
                        <a:cubicBezTo>
                          <a:pt x="237821" y="33342"/>
                          <a:pt x="254573" y="23663"/>
                          <a:pt x="262397" y="31486"/>
                        </a:cubicBezTo>
                        <a:cubicBezTo>
                          <a:pt x="270220" y="39308"/>
                          <a:pt x="260903" y="56541"/>
                          <a:pt x="251901" y="62971"/>
                        </a:cubicBezTo>
                        <a:cubicBezTo>
                          <a:pt x="233895" y="75832"/>
                          <a:pt x="188926" y="83962"/>
                          <a:pt x="188926" y="83962"/>
                        </a:cubicBezTo>
                        <a:cubicBezTo>
                          <a:pt x="164436" y="80464"/>
                          <a:pt x="137582" y="84530"/>
                          <a:pt x="115455" y="73467"/>
                        </a:cubicBezTo>
                        <a:cubicBezTo>
                          <a:pt x="105560" y="68520"/>
                          <a:pt x="111870" y="50620"/>
                          <a:pt x="104959" y="41981"/>
                        </a:cubicBezTo>
                        <a:cubicBezTo>
                          <a:pt x="97079" y="32131"/>
                          <a:pt x="83967" y="27987"/>
                          <a:pt x="73471" y="20990"/>
                        </a:cubicBezTo>
                        <a:cubicBezTo>
                          <a:pt x="40771" y="31890"/>
                          <a:pt x="-8070" y="41174"/>
                          <a:pt x="104959" y="52476"/>
                        </a:cubicBezTo>
                        <a:cubicBezTo>
                          <a:pt x="119312" y="53911"/>
                          <a:pt x="133072" y="45944"/>
                          <a:pt x="146942" y="41981"/>
                        </a:cubicBezTo>
                        <a:cubicBezTo>
                          <a:pt x="222254" y="20465"/>
                          <a:pt x="124208" y="42331"/>
                          <a:pt x="230909" y="20990"/>
                        </a:cubicBezTo>
                        <a:cubicBezTo>
                          <a:pt x="241405" y="24489"/>
                          <a:pt x="251333" y="31486"/>
                          <a:pt x="262397" y="31486"/>
                        </a:cubicBezTo>
                        <a:cubicBezTo>
                          <a:pt x="273461" y="31486"/>
                          <a:pt x="293885" y="20990"/>
                          <a:pt x="293885" y="20990"/>
                        </a:cubicBezTo>
                      </a:path>
                    </a:pathLst>
                  </a:custGeom>
                  <a:ln>
                    <a:solidFill>
                      <a:srgbClr val="59595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38" name="図形グループ 37"/>
            <p:cNvGrpSpPr/>
            <p:nvPr/>
          </p:nvGrpSpPr>
          <p:grpSpPr>
            <a:xfrm>
              <a:off x="3644263" y="1419211"/>
              <a:ext cx="1866660" cy="2447247"/>
              <a:chOff x="1903964" y="3915911"/>
              <a:chExt cx="1866660" cy="2447247"/>
            </a:xfrm>
          </p:grpSpPr>
          <p:grpSp>
            <p:nvGrpSpPr>
              <p:cNvPr id="39" name="図形グループ 38"/>
              <p:cNvGrpSpPr/>
              <p:nvPr/>
            </p:nvGrpSpPr>
            <p:grpSpPr>
              <a:xfrm>
                <a:off x="1903964" y="5228685"/>
                <a:ext cx="1866660" cy="719453"/>
                <a:chOff x="1903964" y="5228685"/>
                <a:chExt cx="1866660" cy="719453"/>
              </a:xfrm>
            </p:grpSpPr>
            <p:sp>
              <p:nvSpPr>
                <p:cNvPr id="48" name="円/楕円 47"/>
                <p:cNvSpPr/>
                <p:nvPr/>
              </p:nvSpPr>
              <p:spPr>
                <a:xfrm>
                  <a:off x="2419968" y="5307328"/>
                  <a:ext cx="844136" cy="62848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>
                  <a:glow rad="330200">
                    <a:srgbClr val="FFFF00">
                      <a:alpha val="75000"/>
                    </a:srgbClr>
                  </a:glo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/>
                <p:cNvSpPr/>
                <p:nvPr/>
              </p:nvSpPr>
              <p:spPr>
                <a:xfrm>
                  <a:off x="2472037" y="5354244"/>
                  <a:ext cx="750194" cy="500455"/>
                </a:xfrm>
                <a:custGeom>
                  <a:avLst/>
                  <a:gdLst>
                    <a:gd name="connsiteX0" fmla="*/ 190500 w 2273300"/>
                    <a:gd name="connsiteY0" fmla="*/ 1600752 h 1804160"/>
                    <a:gd name="connsiteX1" fmla="*/ 292100 w 2273300"/>
                    <a:gd name="connsiteY1" fmla="*/ 1664252 h 1804160"/>
                    <a:gd name="connsiteX2" fmla="*/ 381000 w 2273300"/>
                    <a:gd name="connsiteY2" fmla="*/ 1651552 h 1804160"/>
                    <a:gd name="connsiteX3" fmla="*/ 393700 w 2273300"/>
                    <a:gd name="connsiteY3" fmla="*/ 1613452 h 1804160"/>
                    <a:gd name="connsiteX4" fmla="*/ 406400 w 2273300"/>
                    <a:gd name="connsiteY4" fmla="*/ 1562652 h 1804160"/>
                    <a:gd name="connsiteX5" fmla="*/ 482600 w 2273300"/>
                    <a:gd name="connsiteY5" fmla="*/ 1588052 h 1804160"/>
                    <a:gd name="connsiteX6" fmla="*/ 520700 w 2273300"/>
                    <a:gd name="connsiteY6" fmla="*/ 1575352 h 1804160"/>
                    <a:gd name="connsiteX7" fmla="*/ 533400 w 2273300"/>
                    <a:gd name="connsiteY7" fmla="*/ 1537252 h 1804160"/>
                    <a:gd name="connsiteX8" fmla="*/ 546100 w 2273300"/>
                    <a:gd name="connsiteY8" fmla="*/ 1473752 h 1804160"/>
                    <a:gd name="connsiteX9" fmla="*/ 584200 w 2273300"/>
                    <a:gd name="connsiteY9" fmla="*/ 1461052 h 1804160"/>
                    <a:gd name="connsiteX10" fmla="*/ 622300 w 2273300"/>
                    <a:gd name="connsiteY10" fmla="*/ 1384852 h 1804160"/>
                    <a:gd name="connsiteX11" fmla="*/ 609600 w 2273300"/>
                    <a:gd name="connsiteY11" fmla="*/ 1334052 h 1804160"/>
                    <a:gd name="connsiteX12" fmla="*/ 558800 w 2273300"/>
                    <a:gd name="connsiteY12" fmla="*/ 1321352 h 1804160"/>
                    <a:gd name="connsiteX13" fmla="*/ 533400 w 2273300"/>
                    <a:gd name="connsiteY13" fmla="*/ 1283252 h 1804160"/>
                    <a:gd name="connsiteX14" fmla="*/ 584200 w 2273300"/>
                    <a:gd name="connsiteY14" fmla="*/ 1207052 h 1804160"/>
                    <a:gd name="connsiteX15" fmla="*/ 596900 w 2273300"/>
                    <a:gd name="connsiteY15" fmla="*/ 1168952 h 1804160"/>
                    <a:gd name="connsiteX16" fmla="*/ 609600 w 2273300"/>
                    <a:gd name="connsiteY16" fmla="*/ 1092752 h 1804160"/>
                    <a:gd name="connsiteX17" fmla="*/ 558800 w 2273300"/>
                    <a:gd name="connsiteY17" fmla="*/ 940352 h 1804160"/>
                    <a:gd name="connsiteX18" fmla="*/ 596900 w 2273300"/>
                    <a:gd name="connsiteY18" fmla="*/ 826052 h 1804160"/>
                    <a:gd name="connsiteX19" fmla="*/ 609600 w 2273300"/>
                    <a:gd name="connsiteY19" fmla="*/ 787952 h 1804160"/>
                    <a:gd name="connsiteX20" fmla="*/ 596900 w 2273300"/>
                    <a:gd name="connsiteY20" fmla="*/ 737152 h 1804160"/>
                    <a:gd name="connsiteX21" fmla="*/ 660400 w 2273300"/>
                    <a:gd name="connsiteY21" fmla="*/ 686352 h 1804160"/>
                    <a:gd name="connsiteX22" fmla="*/ 698500 w 2273300"/>
                    <a:gd name="connsiteY22" fmla="*/ 610152 h 1804160"/>
                    <a:gd name="connsiteX23" fmla="*/ 723900 w 2273300"/>
                    <a:gd name="connsiteY23" fmla="*/ 648252 h 1804160"/>
                    <a:gd name="connsiteX24" fmla="*/ 762000 w 2273300"/>
                    <a:gd name="connsiteY24" fmla="*/ 724452 h 1804160"/>
                    <a:gd name="connsiteX25" fmla="*/ 800100 w 2273300"/>
                    <a:gd name="connsiteY25" fmla="*/ 749852 h 1804160"/>
                    <a:gd name="connsiteX26" fmla="*/ 889000 w 2273300"/>
                    <a:gd name="connsiteY26" fmla="*/ 686352 h 1804160"/>
                    <a:gd name="connsiteX27" fmla="*/ 914400 w 2273300"/>
                    <a:gd name="connsiteY27" fmla="*/ 648252 h 1804160"/>
                    <a:gd name="connsiteX28" fmla="*/ 927100 w 2273300"/>
                    <a:gd name="connsiteY28" fmla="*/ 686352 h 1804160"/>
                    <a:gd name="connsiteX29" fmla="*/ 965200 w 2273300"/>
                    <a:gd name="connsiteY29" fmla="*/ 699052 h 1804160"/>
                    <a:gd name="connsiteX30" fmla="*/ 1079500 w 2273300"/>
                    <a:gd name="connsiteY30" fmla="*/ 648252 h 1804160"/>
                    <a:gd name="connsiteX31" fmla="*/ 1155700 w 2273300"/>
                    <a:gd name="connsiteY31" fmla="*/ 648252 h 1804160"/>
                    <a:gd name="connsiteX32" fmla="*/ 1155700 w 2273300"/>
                    <a:gd name="connsiteY32" fmla="*/ 648252 h 1804160"/>
                    <a:gd name="connsiteX33" fmla="*/ 1193800 w 2273300"/>
                    <a:gd name="connsiteY33" fmla="*/ 660952 h 1804160"/>
                    <a:gd name="connsiteX34" fmla="*/ 1257300 w 2273300"/>
                    <a:gd name="connsiteY34" fmla="*/ 648252 h 1804160"/>
                    <a:gd name="connsiteX35" fmla="*/ 1295400 w 2273300"/>
                    <a:gd name="connsiteY35" fmla="*/ 635552 h 1804160"/>
                    <a:gd name="connsiteX36" fmla="*/ 1346200 w 2273300"/>
                    <a:gd name="connsiteY36" fmla="*/ 724452 h 1804160"/>
                    <a:gd name="connsiteX37" fmla="*/ 1422400 w 2273300"/>
                    <a:gd name="connsiteY37" fmla="*/ 711752 h 1804160"/>
                    <a:gd name="connsiteX38" fmla="*/ 1460500 w 2273300"/>
                    <a:gd name="connsiteY38" fmla="*/ 699052 h 1804160"/>
                    <a:gd name="connsiteX39" fmla="*/ 1511300 w 2273300"/>
                    <a:gd name="connsiteY39" fmla="*/ 648252 h 1804160"/>
                    <a:gd name="connsiteX40" fmla="*/ 1536700 w 2273300"/>
                    <a:gd name="connsiteY40" fmla="*/ 686352 h 1804160"/>
                    <a:gd name="connsiteX41" fmla="*/ 1625600 w 2273300"/>
                    <a:gd name="connsiteY41" fmla="*/ 686352 h 1804160"/>
                    <a:gd name="connsiteX42" fmla="*/ 1663700 w 2273300"/>
                    <a:gd name="connsiteY42" fmla="*/ 673652 h 1804160"/>
                    <a:gd name="connsiteX43" fmla="*/ 1676400 w 2273300"/>
                    <a:gd name="connsiteY43" fmla="*/ 749852 h 1804160"/>
                    <a:gd name="connsiteX44" fmla="*/ 1714500 w 2273300"/>
                    <a:gd name="connsiteY44" fmla="*/ 787952 h 1804160"/>
                    <a:gd name="connsiteX45" fmla="*/ 1701800 w 2273300"/>
                    <a:gd name="connsiteY45" fmla="*/ 826052 h 1804160"/>
                    <a:gd name="connsiteX46" fmla="*/ 1663700 w 2273300"/>
                    <a:gd name="connsiteY46" fmla="*/ 902252 h 1804160"/>
                    <a:gd name="connsiteX47" fmla="*/ 1676400 w 2273300"/>
                    <a:gd name="connsiteY47" fmla="*/ 953052 h 1804160"/>
                    <a:gd name="connsiteX48" fmla="*/ 1752600 w 2273300"/>
                    <a:gd name="connsiteY48" fmla="*/ 991152 h 1804160"/>
                    <a:gd name="connsiteX49" fmla="*/ 1701800 w 2273300"/>
                    <a:gd name="connsiteY49" fmla="*/ 1041952 h 1804160"/>
                    <a:gd name="connsiteX50" fmla="*/ 1676400 w 2273300"/>
                    <a:gd name="connsiteY50" fmla="*/ 1118152 h 1804160"/>
                    <a:gd name="connsiteX51" fmla="*/ 1562100 w 2273300"/>
                    <a:gd name="connsiteY51" fmla="*/ 1130852 h 1804160"/>
                    <a:gd name="connsiteX52" fmla="*/ 1524000 w 2273300"/>
                    <a:gd name="connsiteY52" fmla="*/ 1156252 h 1804160"/>
                    <a:gd name="connsiteX53" fmla="*/ 1473200 w 2273300"/>
                    <a:gd name="connsiteY53" fmla="*/ 1080052 h 1804160"/>
                    <a:gd name="connsiteX54" fmla="*/ 1371600 w 2273300"/>
                    <a:gd name="connsiteY54" fmla="*/ 1105452 h 1804160"/>
                    <a:gd name="connsiteX55" fmla="*/ 1333500 w 2273300"/>
                    <a:gd name="connsiteY55" fmla="*/ 1130852 h 1804160"/>
                    <a:gd name="connsiteX56" fmla="*/ 1257300 w 2273300"/>
                    <a:gd name="connsiteY56" fmla="*/ 1092752 h 1804160"/>
                    <a:gd name="connsiteX57" fmla="*/ 1193800 w 2273300"/>
                    <a:gd name="connsiteY57" fmla="*/ 1105452 h 1804160"/>
                    <a:gd name="connsiteX58" fmla="*/ 1168400 w 2273300"/>
                    <a:gd name="connsiteY58" fmla="*/ 1143552 h 1804160"/>
                    <a:gd name="connsiteX59" fmla="*/ 1130300 w 2273300"/>
                    <a:gd name="connsiteY59" fmla="*/ 1118152 h 1804160"/>
                    <a:gd name="connsiteX60" fmla="*/ 1028700 w 2273300"/>
                    <a:gd name="connsiteY60" fmla="*/ 1143552 h 1804160"/>
                    <a:gd name="connsiteX61" fmla="*/ 1016000 w 2273300"/>
                    <a:gd name="connsiteY61" fmla="*/ 1194352 h 1804160"/>
                    <a:gd name="connsiteX62" fmla="*/ 965200 w 2273300"/>
                    <a:gd name="connsiteY62" fmla="*/ 1257852 h 1804160"/>
                    <a:gd name="connsiteX63" fmla="*/ 977900 w 2273300"/>
                    <a:gd name="connsiteY63" fmla="*/ 1308652 h 1804160"/>
                    <a:gd name="connsiteX64" fmla="*/ 1016000 w 2273300"/>
                    <a:gd name="connsiteY64" fmla="*/ 1346752 h 1804160"/>
                    <a:gd name="connsiteX65" fmla="*/ 977900 w 2273300"/>
                    <a:gd name="connsiteY65" fmla="*/ 1422952 h 1804160"/>
                    <a:gd name="connsiteX66" fmla="*/ 990600 w 2273300"/>
                    <a:gd name="connsiteY66" fmla="*/ 1486452 h 1804160"/>
                    <a:gd name="connsiteX67" fmla="*/ 1028700 w 2273300"/>
                    <a:gd name="connsiteY67" fmla="*/ 1499152 h 1804160"/>
                    <a:gd name="connsiteX68" fmla="*/ 977900 w 2273300"/>
                    <a:gd name="connsiteY68" fmla="*/ 1575352 h 1804160"/>
                    <a:gd name="connsiteX69" fmla="*/ 965200 w 2273300"/>
                    <a:gd name="connsiteY69" fmla="*/ 1613452 h 1804160"/>
                    <a:gd name="connsiteX70" fmla="*/ 1016000 w 2273300"/>
                    <a:gd name="connsiteY70" fmla="*/ 1740452 h 1804160"/>
                    <a:gd name="connsiteX71" fmla="*/ 1054100 w 2273300"/>
                    <a:gd name="connsiteY71" fmla="*/ 1753152 h 1804160"/>
                    <a:gd name="connsiteX72" fmla="*/ 1066800 w 2273300"/>
                    <a:gd name="connsiteY72" fmla="*/ 1791252 h 1804160"/>
                    <a:gd name="connsiteX73" fmla="*/ 1155700 w 2273300"/>
                    <a:gd name="connsiteY73" fmla="*/ 1791252 h 1804160"/>
                    <a:gd name="connsiteX74" fmla="*/ 1143000 w 2273300"/>
                    <a:gd name="connsiteY74" fmla="*/ 1753152 h 1804160"/>
                    <a:gd name="connsiteX75" fmla="*/ 1193800 w 2273300"/>
                    <a:gd name="connsiteY75" fmla="*/ 1740452 h 1804160"/>
                    <a:gd name="connsiteX76" fmla="*/ 1231900 w 2273300"/>
                    <a:gd name="connsiteY76" fmla="*/ 1664252 h 1804160"/>
                    <a:gd name="connsiteX77" fmla="*/ 1308100 w 2273300"/>
                    <a:gd name="connsiteY77" fmla="*/ 1626152 h 1804160"/>
                    <a:gd name="connsiteX78" fmla="*/ 1333500 w 2273300"/>
                    <a:gd name="connsiteY78" fmla="*/ 1588052 h 1804160"/>
                    <a:gd name="connsiteX79" fmla="*/ 1409700 w 2273300"/>
                    <a:gd name="connsiteY79" fmla="*/ 1626152 h 1804160"/>
                    <a:gd name="connsiteX80" fmla="*/ 1524000 w 2273300"/>
                    <a:gd name="connsiteY80" fmla="*/ 1613452 h 1804160"/>
                    <a:gd name="connsiteX81" fmla="*/ 1600200 w 2273300"/>
                    <a:gd name="connsiteY81" fmla="*/ 1664252 h 1804160"/>
                    <a:gd name="connsiteX82" fmla="*/ 1651000 w 2273300"/>
                    <a:gd name="connsiteY82" fmla="*/ 1651552 h 1804160"/>
                    <a:gd name="connsiteX83" fmla="*/ 1676400 w 2273300"/>
                    <a:gd name="connsiteY83" fmla="*/ 1613452 h 1804160"/>
                    <a:gd name="connsiteX84" fmla="*/ 1752600 w 2273300"/>
                    <a:gd name="connsiteY84" fmla="*/ 1638852 h 1804160"/>
                    <a:gd name="connsiteX85" fmla="*/ 1816100 w 2273300"/>
                    <a:gd name="connsiteY85" fmla="*/ 1626152 h 1804160"/>
                    <a:gd name="connsiteX86" fmla="*/ 1854200 w 2273300"/>
                    <a:gd name="connsiteY86" fmla="*/ 1524552 h 1804160"/>
                    <a:gd name="connsiteX87" fmla="*/ 1892300 w 2273300"/>
                    <a:gd name="connsiteY87" fmla="*/ 1549952 h 1804160"/>
                    <a:gd name="connsiteX88" fmla="*/ 1968500 w 2273300"/>
                    <a:gd name="connsiteY88" fmla="*/ 1575352 h 1804160"/>
                    <a:gd name="connsiteX89" fmla="*/ 2006600 w 2273300"/>
                    <a:gd name="connsiteY89" fmla="*/ 1562652 h 1804160"/>
                    <a:gd name="connsiteX90" fmla="*/ 2032000 w 2273300"/>
                    <a:gd name="connsiteY90" fmla="*/ 1524552 h 1804160"/>
                    <a:gd name="connsiteX91" fmla="*/ 2159000 w 2273300"/>
                    <a:gd name="connsiteY91" fmla="*/ 1499152 h 1804160"/>
                    <a:gd name="connsiteX92" fmla="*/ 2197100 w 2273300"/>
                    <a:gd name="connsiteY92" fmla="*/ 1486452 h 1804160"/>
                    <a:gd name="connsiteX93" fmla="*/ 2197100 w 2273300"/>
                    <a:gd name="connsiteY93" fmla="*/ 1321352 h 1804160"/>
                    <a:gd name="connsiteX94" fmla="*/ 2171700 w 2273300"/>
                    <a:gd name="connsiteY94" fmla="*/ 1283252 h 1804160"/>
                    <a:gd name="connsiteX95" fmla="*/ 2209800 w 2273300"/>
                    <a:gd name="connsiteY95" fmla="*/ 1245152 h 1804160"/>
                    <a:gd name="connsiteX96" fmla="*/ 2222500 w 2273300"/>
                    <a:gd name="connsiteY96" fmla="*/ 1207052 h 1804160"/>
                    <a:gd name="connsiteX97" fmla="*/ 2247900 w 2273300"/>
                    <a:gd name="connsiteY97" fmla="*/ 1168952 h 1804160"/>
                    <a:gd name="connsiteX98" fmla="*/ 2235200 w 2273300"/>
                    <a:gd name="connsiteY98" fmla="*/ 1080052 h 1804160"/>
                    <a:gd name="connsiteX99" fmla="*/ 2209800 w 2273300"/>
                    <a:gd name="connsiteY99" fmla="*/ 1041952 h 1804160"/>
                    <a:gd name="connsiteX100" fmla="*/ 2171700 w 2273300"/>
                    <a:gd name="connsiteY100" fmla="*/ 965752 h 1804160"/>
                    <a:gd name="connsiteX101" fmla="*/ 2222500 w 2273300"/>
                    <a:gd name="connsiteY101" fmla="*/ 787952 h 1804160"/>
                    <a:gd name="connsiteX102" fmla="*/ 2260600 w 2273300"/>
                    <a:gd name="connsiteY102" fmla="*/ 762552 h 1804160"/>
                    <a:gd name="connsiteX103" fmla="*/ 2273300 w 2273300"/>
                    <a:gd name="connsiteY103" fmla="*/ 724452 h 1804160"/>
                    <a:gd name="connsiteX104" fmla="*/ 2235200 w 2273300"/>
                    <a:gd name="connsiteY104" fmla="*/ 610152 h 1804160"/>
                    <a:gd name="connsiteX105" fmla="*/ 2197100 w 2273300"/>
                    <a:gd name="connsiteY105" fmla="*/ 584752 h 1804160"/>
                    <a:gd name="connsiteX106" fmla="*/ 2209800 w 2273300"/>
                    <a:gd name="connsiteY106" fmla="*/ 445052 h 1804160"/>
                    <a:gd name="connsiteX107" fmla="*/ 2197100 w 2273300"/>
                    <a:gd name="connsiteY107" fmla="*/ 406952 h 1804160"/>
                    <a:gd name="connsiteX108" fmla="*/ 2146300 w 2273300"/>
                    <a:gd name="connsiteY108" fmla="*/ 394252 h 1804160"/>
                    <a:gd name="connsiteX109" fmla="*/ 2108200 w 2273300"/>
                    <a:gd name="connsiteY109" fmla="*/ 381552 h 1804160"/>
                    <a:gd name="connsiteX110" fmla="*/ 2095500 w 2273300"/>
                    <a:gd name="connsiteY110" fmla="*/ 305352 h 1804160"/>
                    <a:gd name="connsiteX111" fmla="*/ 2070100 w 2273300"/>
                    <a:gd name="connsiteY111" fmla="*/ 229152 h 1804160"/>
                    <a:gd name="connsiteX112" fmla="*/ 2057400 w 2273300"/>
                    <a:gd name="connsiteY112" fmla="*/ 152952 h 1804160"/>
                    <a:gd name="connsiteX113" fmla="*/ 1981200 w 2273300"/>
                    <a:gd name="connsiteY113" fmla="*/ 102152 h 1804160"/>
                    <a:gd name="connsiteX114" fmla="*/ 1905000 w 2273300"/>
                    <a:gd name="connsiteY114" fmla="*/ 114852 h 1804160"/>
                    <a:gd name="connsiteX115" fmla="*/ 1866900 w 2273300"/>
                    <a:gd name="connsiteY115" fmla="*/ 127552 h 1804160"/>
                    <a:gd name="connsiteX116" fmla="*/ 1854200 w 2273300"/>
                    <a:gd name="connsiteY116" fmla="*/ 76752 h 1804160"/>
                    <a:gd name="connsiteX117" fmla="*/ 1790700 w 2273300"/>
                    <a:gd name="connsiteY117" fmla="*/ 25952 h 1804160"/>
                    <a:gd name="connsiteX118" fmla="*/ 1727200 w 2273300"/>
                    <a:gd name="connsiteY118" fmla="*/ 38652 h 1804160"/>
                    <a:gd name="connsiteX119" fmla="*/ 1651000 w 2273300"/>
                    <a:gd name="connsiteY119" fmla="*/ 13252 h 1804160"/>
                    <a:gd name="connsiteX120" fmla="*/ 1549400 w 2273300"/>
                    <a:gd name="connsiteY120" fmla="*/ 25952 h 1804160"/>
                    <a:gd name="connsiteX121" fmla="*/ 1447800 w 2273300"/>
                    <a:gd name="connsiteY121" fmla="*/ 38652 h 1804160"/>
                    <a:gd name="connsiteX122" fmla="*/ 1333500 w 2273300"/>
                    <a:gd name="connsiteY122" fmla="*/ 51352 h 1804160"/>
                    <a:gd name="connsiteX123" fmla="*/ 1320800 w 2273300"/>
                    <a:gd name="connsiteY123" fmla="*/ 89452 h 1804160"/>
                    <a:gd name="connsiteX124" fmla="*/ 1282700 w 2273300"/>
                    <a:gd name="connsiteY124" fmla="*/ 51352 h 1804160"/>
                    <a:gd name="connsiteX125" fmla="*/ 1231900 w 2273300"/>
                    <a:gd name="connsiteY125" fmla="*/ 38652 h 1804160"/>
                    <a:gd name="connsiteX126" fmla="*/ 1117600 w 2273300"/>
                    <a:gd name="connsiteY126" fmla="*/ 51352 h 1804160"/>
                    <a:gd name="connsiteX127" fmla="*/ 1092200 w 2273300"/>
                    <a:gd name="connsiteY127" fmla="*/ 89452 h 1804160"/>
                    <a:gd name="connsiteX128" fmla="*/ 1079500 w 2273300"/>
                    <a:gd name="connsiteY128" fmla="*/ 51352 h 1804160"/>
                    <a:gd name="connsiteX129" fmla="*/ 1016000 w 2273300"/>
                    <a:gd name="connsiteY129" fmla="*/ 552 h 1804160"/>
                    <a:gd name="connsiteX130" fmla="*/ 850900 w 2273300"/>
                    <a:gd name="connsiteY130" fmla="*/ 51352 h 1804160"/>
                    <a:gd name="connsiteX131" fmla="*/ 825500 w 2273300"/>
                    <a:gd name="connsiteY131" fmla="*/ 89452 h 1804160"/>
                    <a:gd name="connsiteX132" fmla="*/ 673100 w 2273300"/>
                    <a:gd name="connsiteY132" fmla="*/ 76752 h 1804160"/>
                    <a:gd name="connsiteX133" fmla="*/ 622300 w 2273300"/>
                    <a:gd name="connsiteY133" fmla="*/ 102152 h 1804160"/>
                    <a:gd name="connsiteX134" fmla="*/ 596900 w 2273300"/>
                    <a:gd name="connsiteY134" fmla="*/ 178352 h 1804160"/>
                    <a:gd name="connsiteX135" fmla="*/ 558800 w 2273300"/>
                    <a:gd name="connsiteY135" fmla="*/ 152952 h 1804160"/>
                    <a:gd name="connsiteX136" fmla="*/ 508000 w 2273300"/>
                    <a:gd name="connsiteY136" fmla="*/ 140252 h 1804160"/>
                    <a:gd name="connsiteX137" fmla="*/ 469900 w 2273300"/>
                    <a:gd name="connsiteY137" fmla="*/ 127552 h 1804160"/>
                    <a:gd name="connsiteX138" fmla="*/ 393700 w 2273300"/>
                    <a:gd name="connsiteY138" fmla="*/ 165652 h 1804160"/>
                    <a:gd name="connsiteX139" fmla="*/ 368300 w 2273300"/>
                    <a:gd name="connsiteY139" fmla="*/ 203752 h 1804160"/>
                    <a:gd name="connsiteX140" fmla="*/ 381000 w 2273300"/>
                    <a:gd name="connsiteY140" fmla="*/ 254552 h 1804160"/>
                    <a:gd name="connsiteX141" fmla="*/ 330200 w 2273300"/>
                    <a:gd name="connsiteY141" fmla="*/ 267252 h 1804160"/>
                    <a:gd name="connsiteX142" fmla="*/ 292100 w 2273300"/>
                    <a:gd name="connsiteY142" fmla="*/ 279952 h 1804160"/>
                    <a:gd name="connsiteX143" fmla="*/ 228600 w 2273300"/>
                    <a:gd name="connsiteY143" fmla="*/ 394252 h 1804160"/>
                    <a:gd name="connsiteX144" fmla="*/ 241300 w 2273300"/>
                    <a:gd name="connsiteY144" fmla="*/ 432352 h 1804160"/>
                    <a:gd name="connsiteX145" fmla="*/ 279400 w 2273300"/>
                    <a:gd name="connsiteY145" fmla="*/ 470452 h 1804160"/>
                    <a:gd name="connsiteX146" fmla="*/ 203200 w 2273300"/>
                    <a:gd name="connsiteY146" fmla="*/ 483152 h 1804160"/>
                    <a:gd name="connsiteX147" fmla="*/ 114300 w 2273300"/>
                    <a:gd name="connsiteY147" fmla="*/ 508552 h 1804160"/>
                    <a:gd name="connsiteX148" fmla="*/ 76200 w 2273300"/>
                    <a:gd name="connsiteY148" fmla="*/ 533952 h 1804160"/>
                    <a:gd name="connsiteX149" fmla="*/ 50800 w 2273300"/>
                    <a:gd name="connsiteY149" fmla="*/ 572052 h 1804160"/>
                    <a:gd name="connsiteX150" fmla="*/ 38100 w 2273300"/>
                    <a:gd name="connsiteY150" fmla="*/ 622852 h 1804160"/>
                    <a:gd name="connsiteX151" fmla="*/ 25400 w 2273300"/>
                    <a:gd name="connsiteY151" fmla="*/ 660952 h 1804160"/>
                    <a:gd name="connsiteX152" fmla="*/ 38100 w 2273300"/>
                    <a:gd name="connsiteY152" fmla="*/ 699052 h 1804160"/>
                    <a:gd name="connsiteX153" fmla="*/ 76200 w 2273300"/>
                    <a:gd name="connsiteY153" fmla="*/ 711752 h 1804160"/>
                    <a:gd name="connsiteX154" fmla="*/ 38100 w 2273300"/>
                    <a:gd name="connsiteY154" fmla="*/ 749852 h 1804160"/>
                    <a:gd name="connsiteX155" fmla="*/ 12700 w 2273300"/>
                    <a:gd name="connsiteY155" fmla="*/ 787952 h 1804160"/>
                    <a:gd name="connsiteX156" fmla="*/ 0 w 2273300"/>
                    <a:gd name="connsiteY156" fmla="*/ 838752 h 1804160"/>
                    <a:gd name="connsiteX157" fmla="*/ 12700 w 2273300"/>
                    <a:gd name="connsiteY157" fmla="*/ 876852 h 1804160"/>
                    <a:gd name="connsiteX158" fmla="*/ 127000 w 2273300"/>
                    <a:gd name="connsiteY158" fmla="*/ 940352 h 1804160"/>
                    <a:gd name="connsiteX159" fmla="*/ 63500 w 2273300"/>
                    <a:gd name="connsiteY159" fmla="*/ 1029252 h 1804160"/>
                    <a:gd name="connsiteX160" fmla="*/ 12700 w 2273300"/>
                    <a:gd name="connsiteY160" fmla="*/ 1105452 h 1804160"/>
                    <a:gd name="connsiteX161" fmla="*/ 25400 w 2273300"/>
                    <a:gd name="connsiteY161" fmla="*/ 1143552 h 1804160"/>
                    <a:gd name="connsiteX162" fmla="*/ 101600 w 2273300"/>
                    <a:gd name="connsiteY162" fmla="*/ 1207052 h 1804160"/>
                    <a:gd name="connsiteX163" fmla="*/ 114300 w 2273300"/>
                    <a:gd name="connsiteY163" fmla="*/ 1245152 h 1804160"/>
                    <a:gd name="connsiteX164" fmla="*/ 88900 w 2273300"/>
                    <a:gd name="connsiteY164" fmla="*/ 1283252 h 1804160"/>
                    <a:gd name="connsiteX165" fmla="*/ 76200 w 2273300"/>
                    <a:gd name="connsiteY165" fmla="*/ 1321352 h 1804160"/>
                    <a:gd name="connsiteX166" fmla="*/ 88900 w 2273300"/>
                    <a:gd name="connsiteY166" fmla="*/ 1372152 h 1804160"/>
                    <a:gd name="connsiteX167" fmla="*/ 127000 w 2273300"/>
                    <a:gd name="connsiteY167" fmla="*/ 1397552 h 1804160"/>
                    <a:gd name="connsiteX168" fmla="*/ 114300 w 2273300"/>
                    <a:gd name="connsiteY168" fmla="*/ 1461052 h 1804160"/>
                    <a:gd name="connsiteX169" fmla="*/ 127000 w 2273300"/>
                    <a:gd name="connsiteY169" fmla="*/ 1537252 h 1804160"/>
                    <a:gd name="connsiteX170" fmla="*/ 203200 w 2273300"/>
                    <a:gd name="connsiteY170" fmla="*/ 1562652 h 1804160"/>
                    <a:gd name="connsiteX171" fmla="*/ 190500 w 2273300"/>
                    <a:gd name="connsiteY171" fmla="*/ 1600752 h 1804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</a:cxnLst>
                  <a:rect l="l" t="t" r="r" b="b"/>
                  <a:pathLst>
                    <a:path w="2273300" h="1804160">
                      <a:moveTo>
                        <a:pt x="190500" y="1600752"/>
                      </a:moveTo>
                      <a:cubicBezTo>
                        <a:pt x="210613" y="1616843"/>
                        <a:pt x="254874" y="1664252"/>
                        <a:pt x="292100" y="1664252"/>
                      </a:cubicBezTo>
                      <a:cubicBezTo>
                        <a:pt x="322034" y="1664252"/>
                        <a:pt x="351367" y="1655785"/>
                        <a:pt x="381000" y="1651552"/>
                      </a:cubicBezTo>
                      <a:cubicBezTo>
                        <a:pt x="385233" y="1638852"/>
                        <a:pt x="390022" y="1626324"/>
                        <a:pt x="393700" y="1613452"/>
                      </a:cubicBezTo>
                      <a:cubicBezTo>
                        <a:pt x="398495" y="1596669"/>
                        <a:pt x="389617" y="1567447"/>
                        <a:pt x="406400" y="1562652"/>
                      </a:cubicBezTo>
                      <a:cubicBezTo>
                        <a:pt x="432144" y="1555297"/>
                        <a:pt x="482600" y="1588052"/>
                        <a:pt x="482600" y="1588052"/>
                      </a:cubicBezTo>
                      <a:cubicBezTo>
                        <a:pt x="495300" y="1583819"/>
                        <a:pt x="511234" y="1584818"/>
                        <a:pt x="520700" y="1575352"/>
                      </a:cubicBezTo>
                      <a:cubicBezTo>
                        <a:pt x="530166" y="1565886"/>
                        <a:pt x="530153" y="1550239"/>
                        <a:pt x="533400" y="1537252"/>
                      </a:cubicBezTo>
                      <a:cubicBezTo>
                        <a:pt x="538635" y="1516311"/>
                        <a:pt x="534126" y="1491713"/>
                        <a:pt x="546100" y="1473752"/>
                      </a:cubicBezTo>
                      <a:cubicBezTo>
                        <a:pt x="553526" y="1462613"/>
                        <a:pt x="571500" y="1465285"/>
                        <a:pt x="584200" y="1461052"/>
                      </a:cubicBezTo>
                      <a:cubicBezTo>
                        <a:pt x="597042" y="1441789"/>
                        <a:pt x="622300" y="1411142"/>
                        <a:pt x="622300" y="1384852"/>
                      </a:cubicBezTo>
                      <a:cubicBezTo>
                        <a:pt x="622300" y="1367398"/>
                        <a:pt x="621942" y="1346394"/>
                        <a:pt x="609600" y="1334052"/>
                      </a:cubicBezTo>
                      <a:cubicBezTo>
                        <a:pt x="597258" y="1321710"/>
                        <a:pt x="575733" y="1325585"/>
                        <a:pt x="558800" y="1321352"/>
                      </a:cubicBezTo>
                      <a:cubicBezTo>
                        <a:pt x="550333" y="1308652"/>
                        <a:pt x="530089" y="1298152"/>
                        <a:pt x="533400" y="1283252"/>
                      </a:cubicBezTo>
                      <a:cubicBezTo>
                        <a:pt x="540022" y="1253452"/>
                        <a:pt x="574547" y="1236012"/>
                        <a:pt x="584200" y="1207052"/>
                      </a:cubicBezTo>
                      <a:lnTo>
                        <a:pt x="596900" y="1168952"/>
                      </a:lnTo>
                      <a:cubicBezTo>
                        <a:pt x="558680" y="1054293"/>
                        <a:pt x="600368" y="1212771"/>
                        <a:pt x="609600" y="1092752"/>
                      </a:cubicBezTo>
                      <a:cubicBezTo>
                        <a:pt x="619310" y="966517"/>
                        <a:pt x="623714" y="983628"/>
                        <a:pt x="558800" y="940352"/>
                      </a:cubicBezTo>
                      <a:lnTo>
                        <a:pt x="596900" y="826052"/>
                      </a:lnTo>
                      <a:lnTo>
                        <a:pt x="609600" y="787952"/>
                      </a:lnTo>
                      <a:cubicBezTo>
                        <a:pt x="605367" y="771019"/>
                        <a:pt x="603776" y="753195"/>
                        <a:pt x="596900" y="737152"/>
                      </a:cubicBezTo>
                      <a:cubicBezTo>
                        <a:pt x="569032" y="672126"/>
                        <a:pt x="528667" y="705171"/>
                        <a:pt x="660400" y="686352"/>
                      </a:cubicBezTo>
                      <a:cubicBezTo>
                        <a:pt x="663532" y="676957"/>
                        <a:pt x="682087" y="610152"/>
                        <a:pt x="698500" y="610152"/>
                      </a:cubicBezTo>
                      <a:cubicBezTo>
                        <a:pt x="713764" y="610152"/>
                        <a:pt x="717074" y="634600"/>
                        <a:pt x="723900" y="648252"/>
                      </a:cubicBezTo>
                      <a:cubicBezTo>
                        <a:pt x="744558" y="689569"/>
                        <a:pt x="725604" y="688056"/>
                        <a:pt x="762000" y="724452"/>
                      </a:cubicBezTo>
                      <a:cubicBezTo>
                        <a:pt x="772793" y="735245"/>
                        <a:pt x="787400" y="741385"/>
                        <a:pt x="800100" y="749852"/>
                      </a:cubicBezTo>
                      <a:cubicBezTo>
                        <a:pt x="914400" y="711752"/>
                        <a:pt x="855133" y="754085"/>
                        <a:pt x="889000" y="686352"/>
                      </a:cubicBezTo>
                      <a:cubicBezTo>
                        <a:pt x="895826" y="672700"/>
                        <a:pt x="905933" y="660952"/>
                        <a:pt x="914400" y="648252"/>
                      </a:cubicBezTo>
                      <a:cubicBezTo>
                        <a:pt x="918633" y="660952"/>
                        <a:pt x="917634" y="676886"/>
                        <a:pt x="927100" y="686352"/>
                      </a:cubicBezTo>
                      <a:cubicBezTo>
                        <a:pt x="936566" y="695818"/>
                        <a:pt x="951895" y="700530"/>
                        <a:pt x="965200" y="699052"/>
                      </a:cubicBezTo>
                      <a:cubicBezTo>
                        <a:pt x="1019608" y="693007"/>
                        <a:pt x="1039801" y="674718"/>
                        <a:pt x="1079500" y="648252"/>
                      </a:cubicBezTo>
                      <a:cubicBezTo>
                        <a:pt x="1114553" y="543092"/>
                        <a:pt x="1090048" y="549775"/>
                        <a:pt x="1155700" y="648252"/>
                      </a:cubicBezTo>
                      <a:lnTo>
                        <a:pt x="1155700" y="648252"/>
                      </a:lnTo>
                      <a:lnTo>
                        <a:pt x="1193800" y="660952"/>
                      </a:lnTo>
                      <a:cubicBezTo>
                        <a:pt x="1214967" y="656719"/>
                        <a:pt x="1236359" y="653487"/>
                        <a:pt x="1257300" y="648252"/>
                      </a:cubicBezTo>
                      <a:cubicBezTo>
                        <a:pt x="1270287" y="645005"/>
                        <a:pt x="1287037" y="625099"/>
                        <a:pt x="1295400" y="635552"/>
                      </a:cubicBezTo>
                      <a:cubicBezTo>
                        <a:pt x="1387514" y="750695"/>
                        <a:pt x="1243530" y="690229"/>
                        <a:pt x="1346200" y="724452"/>
                      </a:cubicBezTo>
                      <a:cubicBezTo>
                        <a:pt x="1371600" y="720219"/>
                        <a:pt x="1397263" y="717338"/>
                        <a:pt x="1422400" y="711752"/>
                      </a:cubicBezTo>
                      <a:cubicBezTo>
                        <a:pt x="1435468" y="708848"/>
                        <a:pt x="1451034" y="708518"/>
                        <a:pt x="1460500" y="699052"/>
                      </a:cubicBezTo>
                      <a:cubicBezTo>
                        <a:pt x="1528233" y="631319"/>
                        <a:pt x="1409700" y="682119"/>
                        <a:pt x="1511300" y="648252"/>
                      </a:cubicBezTo>
                      <a:cubicBezTo>
                        <a:pt x="1519767" y="660952"/>
                        <a:pt x="1524781" y="676817"/>
                        <a:pt x="1536700" y="686352"/>
                      </a:cubicBezTo>
                      <a:cubicBezTo>
                        <a:pt x="1566256" y="709997"/>
                        <a:pt x="1594543" y="695225"/>
                        <a:pt x="1625600" y="686352"/>
                      </a:cubicBezTo>
                      <a:cubicBezTo>
                        <a:pt x="1638472" y="682674"/>
                        <a:pt x="1651000" y="677885"/>
                        <a:pt x="1663700" y="673652"/>
                      </a:cubicBezTo>
                      <a:cubicBezTo>
                        <a:pt x="1667933" y="699052"/>
                        <a:pt x="1665942" y="726321"/>
                        <a:pt x="1676400" y="749852"/>
                      </a:cubicBezTo>
                      <a:cubicBezTo>
                        <a:pt x="1683694" y="766265"/>
                        <a:pt x="1708820" y="770913"/>
                        <a:pt x="1714500" y="787952"/>
                      </a:cubicBezTo>
                      <a:cubicBezTo>
                        <a:pt x="1718733" y="800652"/>
                        <a:pt x="1707787" y="814078"/>
                        <a:pt x="1701800" y="826052"/>
                      </a:cubicBezTo>
                      <a:cubicBezTo>
                        <a:pt x="1652561" y="924529"/>
                        <a:pt x="1695622" y="806487"/>
                        <a:pt x="1663700" y="902252"/>
                      </a:cubicBezTo>
                      <a:cubicBezTo>
                        <a:pt x="1667933" y="919185"/>
                        <a:pt x="1666718" y="938529"/>
                        <a:pt x="1676400" y="953052"/>
                      </a:cubicBezTo>
                      <a:cubicBezTo>
                        <a:pt x="1690468" y="974154"/>
                        <a:pt x="1730866" y="983907"/>
                        <a:pt x="1752600" y="991152"/>
                      </a:cubicBezTo>
                      <a:cubicBezTo>
                        <a:pt x="1718733" y="1002441"/>
                        <a:pt x="1701800" y="996796"/>
                        <a:pt x="1701800" y="1041952"/>
                      </a:cubicBezTo>
                      <a:cubicBezTo>
                        <a:pt x="1701800" y="1148969"/>
                        <a:pt x="1749424" y="1166835"/>
                        <a:pt x="1676400" y="1118152"/>
                      </a:cubicBezTo>
                      <a:cubicBezTo>
                        <a:pt x="1638300" y="1122385"/>
                        <a:pt x="1599290" y="1121555"/>
                        <a:pt x="1562100" y="1130852"/>
                      </a:cubicBezTo>
                      <a:cubicBezTo>
                        <a:pt x="1547292" y="1134554"/>
                        <a:pt x="1537252" y="1163825"/>
                        <a:pt x="1524000" y="1156252"/>
                      </a:cubicBezTo>
                      <a:cubicBezTo>
                        <a:pt x="1497495" y="1141106"/>
                        <a:pt x="1473200" y="1080052"/>
                        <a:pt x="1473200" y="1080052"/>
                      </a:cubicBezTo>
                      <a:cubicBezTo>
                        <a:pt x="1449048" y="1084882"/>
                        <a:pt x="1397635" y="1092435"/>
                        <a:pt x="1371600" y="1105452"/>
                      </a:cubicBezTo>
                      <a:cubicBezTo>
                        <a:pt x="1357948" y="1112278"/>
                        <a:pt x="1346200" y="1122385"/>
                        <a:pt x="1333500" y="1130852"/>
                      </a:cubicBezTo>
                      <a:cubicBezTo>
                        <a:pt x="1314237" y="1118010"/>
                        <a:pt x="1283590" y="1092752"/>
                        <a:pt x="1257300" y="1092752"/>
                      </a:cubicBezTo>
                      <a:cubicBezTo>
                        <a:pt x="1235714" y="1092752"/>
                        <a:pt x="1214967" y="1101219"/>
                        <a:pt x="1193800" y="1105452"/>
                      </a:cubicBezTo>
                      <a:cubicBezTo>
                        <a:pt x="1185333" y="1118152"/>
                        <a:pt x="1183367" y="1140559"/>
                        <a:pt x="1168400" y="1143552"/>
                      </a:cubicBezTo>
                      <a:cubicBezTo>
                        <a:pt x="1153433" y="1146545"/>
                        <a:pt x="1145446" y="1120045"/>
                        <a:pt x="1130300" y="1118152"/>
                      </a:cubicBezTo>
                      <a:cubicBezTo>
                        <a:pt x="1108009" y="1115366"/>
                        <a:pt x="1053581" y="1135258"/>
                        <a:pt x="1028700" y="1143552"/>
                      </a:cubicBezTo>
                      <a:cubicBezTo>
                        <a:pt x="1024467" y="1160485"/>
                        <a:pt x="1025682" y="1179829"/>
                        <a:pt x="1016000" y="1194352"/>
                      </a:cubicBezTo>
                      <a:cubicBezTo>
                        <a:pt x="939407" y="1309242"/>
                        <a:pt x="1006718" y="1133297"/>
                        <a:pt x="965200" y="1257852"/>
                      </a:cubicBezTo>
                      <a:cubicBezTo>
                        <a:pt x="969433" y="1274785"/>
                        <a:pt x="969240" y="1293497"/>
                        <a:pt x="977900" y="1308652"/>
                      </a:cubicBezTo>
                      <a:cubicBezTo>
                        <a:pt x="986811" y="1324246"/>
                        <a:pt x="1010320" y="1329713"/>
                        <a:pt x="1016000" y="1346752"/>
                      </a:cubicBezTo>
                      <a:cubicBezTo>
                        <a:pt x="1021842" y="1364279"/>
                        <a:pt x="984081" y="1413680"/>
                        <a:pt x="977900" y="1422952"/>
                      </a:cubicBezTo>
                      <a:cubicBezTo>
                        <a:pt x="982133" y="1444119"/>
                        <a:pt x="978626" y="1468491"/>
                        <a:pt x="990600" y="1486452"/>
                      </a:cubicBezTo>
                      <a:cubicBezTo>
                        <a:pt x="998026" y="1497591"/>
                        <a:pt x="1022713" y="1487178"/>
                        <a:pt x="1028700" y="1499152"/>
                      </a:cubicBezTo>
                      <a:cubicBezTo>
                        <a:pt x="1040953" y="1523658"/>
                        <a:pt x="984368" y="1568884"/>
                        <a:pt x="977900" y="1575352"/>
                      </a:cubicBezTo>
                      <a:cubicBezTo>
                        <a:pt x="973667" y="1588052"/>
                        <a:pt x="965200" y="1600065"/>
                        <a:pt x="965200" y="1613452"/>
                      </a:cubicBezTo>
                      <a:cubicBezTo>
                        <a:pt x="965200" y="1677046"/>
                        <a:pt x="965877" y="1707037"/>
                        <a:pt x="1016000" y="1740452"/>
                      </a:cubicBezTo>
                      <a:cubicBezTo>
                        <a:pt x="1027139" y="1747878"/>
                        <a:pt x="1041400" y="1748919"/>
                        <a:pt x="1054100" y="1753152"/>
                      </a:cubicBezTo>
                      <a:cubicBezTo>
                        <a:pt x="1058333" y="1765852"/>
                        <a:pt x="1057334" y="1781786"/>
                        <a:pt x="1066800" y="1791252"/>
                      </a:cubicBezTo>
                      <a:cubicBezTo>
                        <a:pt x="1092307" y="1816759"/>
                        <a:pt x="1129921" y="1797697"/>
                        <a:pt x="1155700" y="1791252"/>
                      </a:cubicBezTo>
                      <a:cubicBezTo>
                        <a:pt x="1151467" y="1778552"/>
                        <a:pt x="1134968" y="1763862"/>
                        <a:pt x="1143000" y="1753152"/>
                      </a:cubicBezTo>
                      <a:cubicBezTo>
                        <a:pt x="1153473" y="1739188"/>
                        <a:pt x="1179277" y="1750134"/>
                        <a:pt x="1193800" y="1740452"/>
                      </a:cubicBezTo>
                      <a:cubicBezTo>
                        <a:pt x="1239683" y="1709864"/>
                        <a:pt x="1202922" y="1700475"/>
                        <a:pt x="1231900" y="1664252"/>
                      </a:cubicBezTo>
                      <a:cubicBezTo>
                        <a:pt x="1249805" y="1641871"/>
                        <a:pt x="1283001" y="1634518"/>
                        <a:pt x="1308100" y="1626152"/>
                      </a:cubicBezTo>
                      <a:cubicBezTo>
                        <a:pt x="1316567" y="1613452"/>
                        <a:pt x="1319328" y="1593721"/>
                        <a:pt x="1333500" y="1588052"/>
                      </a:cubicBezTo>
                      <a:cubicBezTo>
                        <a:pt x="1349931" y="1581479"/>
                        <a:pt x="1401677" y="1620804"/>
                        <a:pt x="1409700" y="1626152"/>
                      </a:cubicBezTo>
                      <a:cubicBezTo>
                        <a:pt x="1466850" y="1607102"/>
                        <a:pt x="1476375" y="1586994"/>
                        <a:pt x="1524000" y="1613452"/>
                      </a:cubicBezTo>
                      <a:cubicBezTo>
                        <a:pt x="1550685" y="1628277"/>
                        <a:pt x="1600200" y="1664252"/>
                        <a:pt x="1600200" y="1664252"/>
                      </a:cubicBezTo>
                      <a:cubicBezTo>
                        <a:pt x="1617133" y="1660019"/>
                        <a:pt x="1636477" y="1661234"/>
                        <a:pt x="1651000" y="1651552"/>
                      </a:cubicBezTo>
                      <a:cubicBezTo>
                        <a:pt x="1663700" y="1643085"/>
                        <a:pt x="1661254" y="1615345"/>
                        <a:pt x="1676400" y="1613452"/>
                      </a:cubicBezTo>
                      <a:cubicBezTo>
                        <a:pt x="1702967" y="1610131"/>
                        <a:pt x="1752600" y="1638852"/>
                        <a:pt x="1752600" y="1638852"/>
                      </a:cubicBezTo>
                      <a:cubicBezTo>
                        <a:pt x="1773767" y="1634619"/>
                        <a:pt x="1797358" y="1636862"/>
                        <a:pt x="1816100" y="1626152"/>
                      </a:cubicBezTo>
                      <a:cubicBezTo>
                        <a:pt x="1845637" y="1609274"/>
                        <a:pt x="1849589" y="1547607"/>
                        <a:pt x="1854200" y="1524552"/>
                      </a:cubicBezTo>
                      <a:cubicBezTo>
                        <a:pt x="1866900" y="1533019"/>
                        <a:pt x="1878352" y="1543753"/>
                        <a:pt x="1892300" y="1549952"/>
                      </a:cubicBezTo>
                      <a:cubicBezTo>
                        <a:pt x="1916766" y="1560826"/>
                        <a:pt x="1968500" y="1575352"/>
                        <a:pt x="1968500" y="1575352"/>
                      </a:cubicBezTo>
                      <a:cubicBezTo>
                        <a:pt x="1981200" y="1571119"/>
                        <a:pt x="1996147" y="1571015"/>
                        <a:pt x="2006600" y="1562652"/>
                      </a:cubicBezTo>
                      <a:cubicBezTo>
                        <a:pt x="2018519" y="1553117"/>
                        <a:pt x="2017911" y="1530423"/>
                        <a:pt x="2032000" y="1524552"/>
                      </a:cubicBezTo>
                      <a:cubicBezTo>
                        <a:pt x="2071851" y="1507948"/>
                        <a:pt x="2118044" y="1512804"/>
                        <a:pt x="2159000" y="1499152"/>
                      </a:cubicBezTo>
                      <a:lnTo>
                        <a:pt x="2197100" y="1486452"/>
                      </a:lnTo>
                      <a:cubicBezTo>
                        <a:pt x="2219842" y="1418226"/>
                        <a:pt x="2221975" y="1429144"/>
                        <a:pt x="2197100" y="1321352"/>
                      </a:cubicBezTo>
                      <a:cubicBezTo>
                        <a:pt x="2193668" y="1306479"/>
                        <a:pt x="2180167" y="1295952"/>
                        <a:pt x="2171700" y="1283252"/>
                      </a:cubicBezTo>
                      <a:cubicBezTo>
                        <a:pt x="2184400" y="1270552"/>
                        <a:pt x="2199837" y="1260096"/>
                        <a:pt x="2209800" y="1245152"/>
                      </a:cubicBezTo>
                      <a:cubicBezTo>
                        <a:pt x="2217226" y="1234013"/>
                        <a:pt x="2216513" y="1219026"/>
                        <a:pt x="2222500" y="1207052"/>
                      </a:cubicBezTo>
                      <a:cubicBezTo>
                        <a:pt x="2229326" y="1193400"/>
                        <a:pt x="2239433" y="1181652"/>
                        <a:pt x="2247900" y="1168952"/>
                      </a:cubicBezTo>
                      <a:cubicBezTo>
                        <a:pt x="2243667" y="1139319"/>
                        <a:pt x="2243802" y="1108724"/>
                        <a:pt x="2235200" y="1080052"/>
                      </a:cubicBezTo>
                      <a:cubicBezTo>
                        <a:pt x="2230814" y="1065432"/>
                        <a:pt x="2217213" y="1055295"/>
                        <a:pt x="2209800" y="1041952"/>
                      </a:cubicBezTo>
                      <a:cubicBezTo>
                        <a:pt x="2196009" y="1017128"/>
                        <a:pt x="2184400" y="991152"/>
                        <a:pt x="2171700" y="965752"/>
                      </a:cubicBezTo>
                      <a:cubicBezTo>
                        <a:pt x="2271177" y="932593"/>
                        <a:pt x="2171611" y="978787"/>
                        <a:pt x="2222500" y="787952"/>
                      </a:cubicBezTo>
                      <a:cubicBezTo>
                        <a:pt x="2226433" y="773204"/>
                        <a:pt x="2247900" y="771019"/>
                        <a:pt x="2260600" y="762552"/>
                      </a:cubicBezTo>
                      <a:cubicBezTo>
                        <a:pt x="2264833" y="749852"/>
                        <a:pt x="2273300" y="737839"/>
                        <a:pt x="2273300" y="724452"/>
                      </a:cubicBezTo>
                      <a:cubicBezTo>
                        <a:pt x="2273300" y="681880"/>
                        <a:pt x="2265868" y="640820"/>
                        <a:pt x="2235200" y="610152"/>
                      </a:cubicBezTo>
                      <a:cubicBezTo>
                        <a:pt x="2224407" y="599359"/>
                        <a:pt x="2209800" y="593219"/>
                        <a:pt x="2197100" y="584752"/>
                      </a:cubicBezTo>
                      <a:cubicBezTo>
                        <a:pt x="2201333" y="538185"/>
                        <a:pt x="2209800" y="491811"/>
                        <a:pt x="2209800" y="445052"/>
                      </a:cubicBezTo>
                      <a:cubicBezTo>
                        <a:pt x="2209800" y="431665"/>
                        <a:pt x="2207553" y="415315"/>
                        <a:pt x="2197100" y="406952"/>
                      </a:cubicBezTo>
                      <a:cubicBezTo>
                        <a:pt x="2183470" y="396048"/>
                        <a:pt x="2163083" y="399047"/>
                        <a:pt x="2146300" y="394252"/>
                      </a:cubicBezTo>
                      <a:cubicBezTo>
                        <a:pt x="2133428" y="390574"/>
                        <a:pt x="2120900" y="385785"/>
                        <a:pt x="2108200" y="381552"/>
                      </a:cubicBezTo>
                      <a:cubicBezTo>
                        <a:pt x="2103967" y="356152"/>
                        <a:pt x="2101745" y="330334"/>
                        <a:pt x="2095500" y="305352"/>
                      </a:cubicBezTo>
                      <a:cubicBezTo>
                        <a:pt x="2089006" y="279377"/>
                        <a:pt x="2074502" y="255562"/>
                        <a:pt x="2070100" y="229152"/>
                      </a:cubicBezTo>
                      <a:cubicBezTo>
                        <a:pt x="2065867" y="203752"/>
                        <a:pt x="2067858" y="176483"/>
                        <a:pt x="2057400" y="152952"/>
                      </a:cubicBezTo>
                      <a:cubicBezTo>
                        <a:pt x="2040855" y="115726"/>
                        <a:pt x="2013217" y="112824"/>
                        <a:pt x="1981200" y="102152"/>
                      </a:cubicBezTo>
                      <a:cubicBezTo>
                        <a:pt x="1955800" y="106385"/>
                        <a:pt x="1930137" y="109266"/>
                        <a:pt x="1905000" y="114852"/>
                      </a:cubicBezTo>
                      <a:cubicBezTo>
                        <a:pt x="1891932" y="117756"/>
                        <a:pt x="1877610" y="135584"/>
                        <a:pt x="1866900" y="127552"/>
                      </a:cubicBezTo>
                      <a:cubicBezTo>
                        <a:pt x="1852936" y="117079"/>
                        <a:pt x="1861076" y="92795"/>
                        <a:pt x="1854200" y="76752"/>
                      </a:cubicBezTo>
                      <a:cubicBezTo>
                        <a:pt x="1835052" y="32072"/>
                        <a:pt x="1831284" y="39480"/>
                        <a:pt x="1790700" y="25952"/>
                      </a:cubicBezTo>
                      <a:cubicBezTo>
                        <a:pt x="1769533" y="30185"/>
                        <a:pt x="1748697" y="40606"/>
                        <a:pt x="1727200" y="38652"/>
                      </a:cubicBezTo>
                      <a:cubicBezTo>
                        <a:pt x="1700536" y="36228"/>
                        <a:pt x="1651000" y="13252"/>
                        <a:pt x="1651000" y="13252"/>
                      </a:cubicBezTo>
                      <a:cubicBezTo>
                        <a:pt x="1617133" y="17485"/>
                        <a:pt x="1582328" y="16972"/>
                        <a:pt x="1549400" y="25952"/>
                      </a:cubicBezTo>
                      <a:cubicBezTo>
                        <a:pt x="1446622" y="53982"/>
                        <a:pt x="1592335" y="67559"/>
                        <a:pt x="1447800" y="38652"/>
                      </a:cubicBezTo>
                      <a:cubicBezTo>
                        <a:pt x="1409700" y="42885"/>
                        <a:pt x="1369093" y="37115"/>
                        <a:pt x="1333500" y="51352"/>
                      </a:cubicBezTo>
                      <a:cubicBezTo>
                        <a:pt x="1321071" y="56324"/>
                        <a:pt x="1334187" y="89452"/>
                        <a:pt x="1320800" y="89452"/>
                      </a:cubicBezTo>
                      <a:cubicBezTo>
                        <a:pt x="1302839" y="89452"/>
                        <a:pt x="1298294" y="60263"/>
                        <a:pt x="1282700" y="51352"/>
                      </a:cubicBezTo>
                      <a:cubicBezTo>
                        <a:pt x="1267545" y="42692"/>
                        <a:pt x="1248833" y="42885"/>
                        <a:pt x="1231900" y="38652"/>
                      </a:cubicBezTo>
                      <a:cubicBezTo>
                        <a:pt x="1193800" y="42885"/>
                        <a:pt x="1153626" y="38251"/>
                        <a:pt x="1117600" y="51352"/>
                      </a:cubicBezTo>
                      <a:cubicBezTo>
                        <a:pt x="1103255" y="56568"/>
                        <a:pt x="1107464" y="89452"/>
                        <a:pt x="1092200" y="89452"/>
                      </a:cubicBezTo>
                      <a:cubicBezTo>
                        <a:pt x="1078813" y="89452"/>
                        <a:pt x="1085487" y="63326"/>
                        <a:pt x="1079500" y="51352"/>
                      </a:cubicBezTo>
                      <a:cubicBezTo>
                        <a:pt x="1056522" y="5396"/>
                        <a:pt x="1059943" y="15200"/>
                        <a:pt x="1016000" y="552"/>
                      </a:cubicBezTo>
                      <a:cubicBezTo>
                        <a:pt x="793002" y="19135"/>
                        <a:pt x="894757" y="-36361"/>
                        <a:pt x="850900" y="51352"/>
                      </a:cubicBezTo>
                      <a:cubicBezTo>
                        <a:pt x="844074" y="65004"/>
                        <a:pt x="833967" y="76752"/>
                        <a:pt x="825500" y="89452"/>
                      </a:cubicBezTo>
                      <a:cubicBezTo>
                        <a:pt x="724871" y="55909"/>
                        <a:pt x="775710" y="59650"/>
                        <a:pt x="673100" y="76752"/>
                      </a:cubicBezTo>
                      <a:cubicBezTo>
                        <a:pt x="656167" y="85219"/>
                        <a:pt x="633659" y="87006"/>
                        <a:pt x="622300" y="102152"/>
                      </a:cubicBezTo>
                      <a:cubicBezTo>
                        <a:pt x="606236" y="123571"/>
                        <a:pt x="596900" y="178352"/>
                        <a:pt x="596900" y="178352"/>
                      </a:cubicBezTo>
                      <a:cubicBezTo>
                        <a:pt x="584200" y="169885"/>
                        <a:pt x="572829" y="158965"/>
                        <a:pt x="558800" y="152952"/>
                      </a:cubicBezTo>
                      <a:cubicBezTo>
                        <a:pt x="542757" y="146076"/>
                        <a:pt x="524783" y="145047"/>
                        <a:pt x="508000" y="140252"/>
                      </a:cubicBezTo>
                      <a:cubicBezTo>
                        <a:pt x="495128" y="136574"/>
                        <a:pt x="482600" y="131785"/>
                        <a:pt x="469900" y="127552"/>
                      </a:cubicBezTo>
                      <a:cubicBezTo>
                        <a:pt x="438912" y="137881"/>
                        <a:pt x="418319" y="141033"/>
                        <a:pt x="393700" y="165652"/>
                      </a:cubicBezTo>
                      <a:cubicBezTo>
                        <a:pt x="382907" y="176445"/>
                        <a:pt x="376767" y="191052"/>
                        <a:pt x="368300" y="203752"/>
                      </a:cubicBezTo>
                      <a:cubicBezTo>
                        <a:pt x="372533" y="220685"/>
                        <a:pt x="389980" y="239585"/>
                        <a:pt x="381000" y="254552"/>
                      </a:cubicBezTo>
                      <a:cubicBezTo>
                        <a:pt x="372020" y="269519"/>
                        <a:pt x="346983" y="262457"/>
                        <a:pt x="330200" y="267252"/>
                      </a:cubicBezTo>
                      <a:cubicBezTo>
                        <a:pt x="317328" y="270930"/>
                        <a:pt x="304800" y="275719"/>
                        <a:pt x="292100" y="279952"/>
                      </a:cubicBezTo>
                      <a:cubicBezTo>
                        <a:pt x="233874" y="367291"/>
                        <a:pt x="250953" y="327192"/>
                        <a:pt x="228600" y="394252"/>
                      </a:cubicBezTo>
                      <a:cubicBezTo>
                        <a:pt x="232833" y="406952"/>
                        <a:pt x="233874" y="421213"/>
                        <a:pt x="241300" y="432352"/>
                      </a:cubicBezTo>
                      <a:cubicBezTo>
                        <a:pt x="251263" y="447296"/>
                        <a:pt x="290176" y="456084"/>
                        <a:pt x="279400" y="470452"/>
                      </a:cubicBezTo>
                      <a:cubicBezTo>
                        <a:pt x="263950" y="491052"/>
                        <a:pt x="228450" y="478102"/>
                        <a:pt x="203200" y="483152"/>
                      </a:cubicBezTo>
                      <a:cubicBezTo>
                        <a:pt x="189636" y="485865"/>
                        <a:pt x="130439" y="500482"/>
                        <a:pt x="114300" y="508552"/>
                      </a:cubicBezTo>
                      <a:cubicBezTo>
                        <a:pt x="100648" y="515378"/>
                        <a:pt x="88900" y="525485"/>
                        <a:pt x="76200" y="533952"/>
                      </a:cubicBezTo>
                      <a:cubicBezTo>
                        <a:pt x="67733" y="546652"/>
                        <a:pt x="56813" y="558023"/>
                        <a:pt x="50800" y="572052"/>
                      </a:cubicBezTo>
                      <a:cubicBezTo>
                        <a:pt x="43924" y="588095"/>
                        <a:pt x="42895" y="606069"/>
                        <a:pt x="38100" y="622852"/>
                      </a:cubicBezTo>
                      <a:cubicBezTo>
                        <a:pt x="34422" y="635724"/>
                        <a:pt x="29633" y="648252"/>
                        <a:pt x="25400" y="660952"/>
                      </a:cubicBezTo>
                      <a:cubicBezTo>
                        <a:pt x="29633" y="673652"/>
                        <a:pt x="28634" y="689586"/>
                        <a:pt x="38100" y="699052"/>
                      </a:cubicBezTo>
                      <a:cubicBezTo>
                        <a:pt x="47566" y="708518"/>
                        <a:pt x="76200" y="698365"/>
                        <a:pt x="76200" y="711752"/>
                      </a:cubicBezTo>
                      <a:cubicBezTo>
                        <a:pt x="76200" y="729713"/>
                        <a:pt x="49598" y="736054"/>
                        <a:pt x="38100" y="749852"/>
                      </a:cubicBezTo>
                      <a:cubicBezTo>
                        <a:pt x="28329" y="761578"/>
                        <a:pt x="21167" y="775252"/>
                        <a:pt x="12700" y="787952"/>
                      </a:cubicBezTo>
                      <a:cubicBezTo>
                        <a:pt x="8467" y="804885"/>
                        <a:pt x="0" y="821298"/>
                        <a:pt x="0" y="838752"/>
                      </a:cubicBezTo>
                      <a:cubicBezTo>
                        <a:pt x="0" y="852139"/>
                        <a:pt x="3234" y="867386"/>
                        <a:pt x="12700" y="876852"/>
                      </a:cubicBezTo>
                      <a:cubicBezTo>
                        <a:pt x="56369" y="920521"/>
                        <a:pt x="79090" y="924382"/>
                        <a:pt x="127000" y="940352"/>
                      </a:cubicBezTo>
                      <a:cubicBezTo>
                        <a:pt x="59655" y="1007697"/>
                        <a:pt x="113648" y="945672"/>
                        <a:pt x="63500" y="1029252"/>
                      </a:cubicBezTo>
                      <a:cubicBezTo>
                        <a:pt x="47794" y="1055429"/>
                        <a:pt x="12700" y="1105452"/>
                        <a:pt x="12700" y="1105452"/>
                      </a:cubicBezTo>
                      <a:cubicBezTo>
                        <a:pt x="16933" y="1118152"/>
                        <a:pt x="17974" y="1132413"/>
                        <a:pt x="25400" y="1143552"/>
                      </a:cubicBezTo>
                      <a:cubicBezTo>
                        <a:pt x="44957" y="1172888"/>
                        <a:pt x="73487" y="1188310"/>
                        <a:pt x="101600" y="1207052"/>
                      </a:cubicBezTo>
                      <a:cubicBezTo>
                        <a:pt x="105833" y="1219752"/>
                        <a:pt x="116501" y="1231947"/>
                        <a:pt x="114300" y="1245152"/>
                      </a:cubicBezTo>
                      <a:cubicBezTo>
                        <a:pt x="111791" y="1260208"/>
                        <a:pt x="95726" y="1269600"/>
                        <a:pt x="88900" y="1283252"/>
                      </a:cubicBezTo>
                      <a:cubicBezTo>
                        <a:pt x="82913" y="1295226"/>
                        <a:pt x="80433" y="1308652"/>
                        <a:pt x="76200" y="1321352"/>
                      </a:cubicBezTo>
                      <a:cubicBezTo>
                        <a:pt x="80433" y="1338285"/>
                        <a:pt x="79218" y="1357629"/>
                        <a:pt x="88900" y="1372152"/>
                      </a:cubicBezTo>
                      <a:cubicBezTo>
                        <a:pt x="97367" y="1384852"/>
                        <a:pt x="122807" y="1382876"/>
                        <a:pt x="127000" y="1397552"/>
                      </a:cubicBezTo>
                      <a:cubicBezTo>
                        <a:pt x="132930" y="1418307"/>
                        <a:pt x="118533" y="1439885"/>
                        <a:pt x="114300" y="1461052"/>
                      </a:cubicBezTo>
                      <a:cubicBezTo>
                        <a:pt x="118533" y="1486452"/>
                        <a:pt x="110043" y="1517873"/>
                        <a:pt x="127000" y="1537252"/>
                      </a:cubicBezTo>
                      <a:cubicBezTo>
                        <a:pt x="144631" y="1557401"/>
                        <a:pt x="191226" y="1538705"/>
                        <a:pt x="203200" y="1562652"/>
                      </a:cubicBezTo>
                      <a:lnTo>
                        <a:pt x="190500" y="16007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50" name="図形グループ 49"/>
                <p:cNvGrpSpPr/>
                <p:nvPr/>
              </p:nvGrpSpPr>
              <p:grpSpPr>
                <a:xfrm rot="9024726">
                  <a:off x="3440489" y="5228686"/>
                  <a:ext cx="330135" cy="719452"/>
                  <a:chOff x="1989452" y="5135248"/>
                  <a:chExt cx="330135" cy="719452"/>
                </a:xfrm>
              </p:grpSpPr>
              <p:cxnSp>
                <p:nvCxnSpPr>
                  <p:cNvPr id="55" name="直線コネクタ 54"/>
                  <p:cNvCxnSpPr/>
                  <p:nvPr/>
                </p:nvCxnSpPr>
                <p:spPr>
                  <a:xfrm flipH="1" flipV="1">
                    <a:off x="2207936" y="5135248"/>
                    <a:ext cx="111651" cy="109498"/>
                  </a:xfrm>
                  <a:prstGeom prst="line">
                    <a:avLst/>
                  </a:prstGeom>
                  <a:ln w="9525" cmpd="sng"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線コネクタ 55"/>
                  <p:cNvCxnSpPr/>
                  <p:nvPr/>
                </p:nvCxnSpPr>
                <p:spPr>
                  <a:xfrm flipH="1" flipV="1">
                    <a:off x="2037187" y="5463743"/>
                    <a:ext cx="172242" cy="44362"/>
                  </a:xfrm>
                  <a:prstGeom prst="line">
                    <a:avLst/>
                  </a:prstGeom>
                  <a:ln w="9525" cmpd="sng"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/>
                  <p:cNvCxnSpPr/>
                  <p:nvPr/>
                </p:nvCxnSpPr>
                <p:spPr>
                  <a:xfrm flipH="1">
                    <a:off x="1989452" y="5789813"/>
                    <a:ext cx="172871" cy="64887"/>
                  </a:xfrm>
                  <a:prstGeom prst="line">
                    <a:avLst/>
                  </a:prstGeom>
                  <a:ln w="9525" cmpd="sng"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図形グループ 50"/>
                <p:cNvGrpSpPr/>
                <p:nvPr/>
              </p:nvGrpSpPr>
              <p:grpSpPr>
                <a:xfrm rot="12575274" flipH="1">
                  <a:off x="1903964" y="5228685"/>
                  <a:ext cx="330135" cy="719452"/>
                  <a:chOff x="1989452" y="5135248"/>
                  <a:chExt cx="330135" cy="719452"/>
                </a:xfrm>
              </p:grpSpPr>
              <p:cxnSp>
                <p:nvCxnSpPr>
                  <p:cNvPr id="52" name="直線コネクタ 51"/>
                  <p:cNvCxnSpPr/>
                  <p:nvPr/>
                </p:nvCxnSpPr>
                <p:spPr>
                  <a:xfrm flipH="1" flipV="1">
                    <a:off x="2207936" y="5135248"/>
                    <a:ext cx="111651" cy="109498"/>
                  </a:xfrm>
                  <a:prstGeom prst="line">
                    <a:avLst/>
                  </a:prstGeom>
                  <a:ln w="9525" cmpd="sng"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>
                  <a:xfrm flipH="1" flipV="1">
                    <a:off x="2037187" y="5463743"/>
                    <a:ext cx="172242" cy="44362"/>
                  </a:xfrm>
                  <a:prstGeom prst="line">
                    <a:avLst/>
                  </a:prstGeom>
                  <a:ln w="9525" cmpd="sng"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線コネクタ 53"/>
                  <p:cNvCxnSpPr/>
                  <p:nvPr/>
                </p:nvCxnSpPr>
                <p:spPr>
                  <a:xfrm flipH="1">
                    <a:off x="1989452" y="5789813"/>
                    <a:ext cx="172871" cy="64887"/>
                  </a:xfrm>
                  <a:prstGeom prst="line">
                    <a:avLst/>
                  </a:prstGeom>
                  <a:ln w="9525" cmpd="sng">
                    <a:solidFill>
                      <a:srgbClr val="7F7F7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" name="図形グループ 39"/>
              <p:cNvGrpSpPr/>
              <p:nvPr/>
            </p:nvGrpSpPr>
            <p:grpSpPr>
              <a:xfrm>
                <a:off x="2390192" y="3915911"/>
                <a:ext cx="902644" cy="2447247"/>
                <a:chOff x="2359153" y="3599393"/>
                <a:chExt cx="902644" cy="2447247"/>
              </a:xfrm>
            </p:grpSpPr>
            <p:sp>
              <p:nvSpPr>
                <p:cNvPr id="41" name="弦 40"/>
                <p:cNvSpPr/>
                <p:nvPr/>
              </p:nvSpPr>
              <p:spPr>
                <a:xfrm rot="5400000">
                  <a:off x="2044290" y="4829444"/>
                  <a:ext cx="1553388" cy="881004"/>
                </a:xfrm>
                <a:prstGeom prst="chord">
                  <a:avLst>
                    <a:gd name="adj1" fmla="val 3185494"/>
                    <a:gd name="adj2" fmla="val 18471156"/>
                  </a:avLst>
                </a:prstGeom>
                <a:noFill/>
                <a:ln>
                  <a:solidFill>
                    <a:srgbClr val="595959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2" name="図形グループ 41"/>
                <p:cNvGrpSpPr/>
                <p:nvPr/>
              </p:nvGrpSpPr>
              <p:grpSpPr>
                <a:xfrm>
                  <a:off x="2359153" y="3599393"/>
                  <a:ext cx="902644" cy="1023047"/>
                  <a:chOff x="2319587" y="383319"/>
                  <a:chExt cx="902644" cy="1023047"/>
                </a:xfrm>
                <a:solidFill>
                  <a:schemeClr val="bg1"/>
                </a:solidFill>
              </p:grpSpPr>
              <p:sp>
                <p:nvSpPr>
                  <p:cNvPr id="43" name="円/楕円 42"/>
                  <p:cNvSpPr/>
                  <p:nvPr/>
                </p:nvSpPr>
                <p:spPr>
                  <a:xfrm>
                    <a:off x="2319587" y="545754"/>
                    <a:ext cx="902644" cy="860612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" name="フリーフォーム 43"/>
                  <p:cNvSpPr/>
                  <p:nvPr/>
                </p:nvSpPr>
                <p:spPr>
                  <a:xfrm>
                    <a:off x="2608741" y="640211"/>
                    <a:ext cx="340598" cy="84884"/>
                  </a:xfrm>
                  <a:custGeom>
                    <a:avLst/>
                    <a:gdLst>
                      <a:gd name="connsiteX0" fmla="*/ 15226 w 340598"/>
                      <a:gd name="connsiteY0" fmla="*/ 0 h 84884"/>
                      <a:gd name="connsiteX1" fmla="*/ 4730 w 340598"/>
                      <a:gd name="connsiteY1" fmla="*/ 52477 h 84884"/>
                      <a:gd name="connsiteX2" fmla="*/ 67705 w 340598"/>
                      <a:gd name="connsiteY2" fmla="*/ 41981 h 84884"/>
                      <a:gd name="connsiteX3" fmla="*/ 130680 w 340598"/>
                      <a:gd name="connsiteY3" fmla="*/ 20991 h 84884"/>
                      <a:gd name="connsiteX4" fmla="*/ 172664 w 340598"/>
                      <a:gd name="connsiteY4" fmla="*/ 62972 h 84884"/>
                      <a:gd name="connsiteX5" fmla="*/ 204152 w 340598"/>
                      <a:gd name="connsiteY5" fmla="*/ 52477 h 84884"/>
                      <a:gd name="connsiteX6" fmla="*/ 235639 w 340598"/>
                      <a:gd name="connsiteY6" fmla="*/ 31486 h 84884"/>
                      <a:gd name="connsiteX7" fmla="*/ 246135 w 340598"/>
                      <a:gd name="connsiteY7" fmla="*/ 62972 h 84884"/>
                      <a:gd name="connsiteX8" fmla="*/ 309110 w 340598"/>
                      <a:gd name="connsiteY8" fmla="*/ 41981 h 84884"/>
                      <a:gd name="connsiteX9" fmla="*/ 340598 w 340598"/>
                      <a:gd name="connsiteY9" fmla="*/ 20991 h 84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40598" h="84884">
                        <a:moveTo>
                          <a:pt x="15226" y="0"/>
                        </a:moveTo>
                        <a:cubicBezTo>
                          <a:pt x="11727" y="17492"/>
                          <a:pt x="-9200" y="41334"/>
                          <a:pt x="4730" y="52477"/>
                        </a:cubicBezTo>
                        <a:cubicBezTo>
                          <a:pt x="21348" y="65771"/>
                          <a:pt x="47059" y="47142"/>
                          <a:pt x="67705" y="41981"/>
                        </a:cubicBezTo>
                        <a:cubicBezTo>
                          <a:pt x="89171" y="36615"/>
                          <a:pt x="130680" y="20991"/>
                          <a:pt x="130680" y="20991"/>
                        </a:cubicBezTo>
                        <a:cubicBezTo>
                          <a:pt x="145378" y="109171"/>
                          <a:pt x="122208" y="88198"/>
                          <a:pt x="172664" y="62972"/>
                        </a:cubicBezTo>
                        <a:cubicBezTo>
                          <a:pt x="182560" y="58025"/>
                          <a:pt x="193656" y="55975"/>
                          <a:pt x="204152" y="52477"/>
                        </a:cubicBezTo>
                        <a:cubicBezTo>
                          <a:pt x="214648" y="45480"/>
                          <a:pt x="223401" y="28427"/>
                          <a:pt x="235639" y="31486"/>
                        </a:cubicBezTo>
                        <a:cubicBezTo>
                          <a:pt x="246372" y="34169"/>
                          <a:pt x="235183" y="61408"/>
                          <a:pt x="246135" y="62972"/>
                        </a:cubicBezTo>
                        <a:cubicBezTo>
                          <a:pt x="268040" y="66101"/>
                          <a:pt x="290699" y="54254"/>
                          <a:pt x="309110" y="41981"/>
                        </a:cubicBezTo>
                        <a:lnTo>
                          <a:pt x="340598" y="20991"/>
                        </a:lnTo>
                      </a:path>
                    </a:pathLst>
                  </a:custGeom>
                  <a:grpFill/>
                  <a:ln w="3175" cmpd="sng">
                    <a:solidFill>
                      <a:srgbClr val="595959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円弧 44"/>
                  <p:cNvSpPr/>
                  <p:nvPr/>
                </p:nvSpPr>
                <p:spPr>
                  <a:xfrm rot="7757479">
                    <a:off x="2352881" y="392957"/>
                    <a:ext cx="855059" cy="835784"/>
                  </a:xfrm>
                  <a:prstGeom prst="arc">
                    <a:avLst>
                      <a:gd name="adj1" fmla="val 16200000"/>
                      <a:gd name="adj2" fmla="val 928123"/>
                    </a:avLst>
                  </a:prstGeom>
                  <a:grpFill/>
                  <a:ln w="12700" cmpd="sng">
                    <a:solidFill>
                      <a:srgbClr val="595959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6" name="円/楕円 45"/>
                  <p:cNvSpPr/>
                  <p:nvPr/>
                </p:nvSpPr>
                <p:spPr>
                  <a:xfrm>
                    <a:off x="2903620" y="808135"/>
                    <a:ext cx="45719" cy="167925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rgbClr val="595959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円/楕円 46"/>
                  <p:cNvSpPr/>
                  <p:nvPr/>
                </p:nvSpPr>
                <p:spPr>
                  <a:xfrm>
                    <a:off x="2608741" y="808135"/>
                    <a:ext cx="45719" cy="167925"/>
                  </a:xfrm>
                  <a:prstGeom prst="ellipse">
                    <a:avLst/>
                  </a:prstGeom>
                  <a:solidFill>
                    <a:srgbClr val="595959"/>
                  </a:solidFill>
                  <a:ln>
                    <a:solidFill>
                      <a:srgbClr val="595959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</p:grpSp>
        <p:grpSp>
          <p:nvGrpSpPr>
            <p:cNvPr id="77" name="図形グループ 76"/>
            <p:cNvGrpSpPr/>
            <p:nvPr/>
          </p:nvGrpSpPr>
          <p:grpSpPr>
            <a:xfrm>
              <a:off x="6613459" y="1369738"/>
              <a:ext cx="1838553" cy="2474373"/>
              <a:chOff x="2025236" y="6972925"/>
              <a:chExt cx="1838553" cy="2474373"/>
            </a:xfrm>
          </p:grpSpPr>
          <p:grpSp>
            <p:nvGrpSpPr>
              <p:cNvPr id="78" name="図形グループ 77"/>
              <p:cNvGrpSpPr/>
              <p:nvPr/>
            </p:nvGrpSpPr>
            <p:grpSpPr>
              <a:xfrm>
                <a:off x="2110255" y="7179162"/>
                <a:ext cx="1753534" cy="2268136"/>
                <a:chOff x="2072572" y="7016497"/>
                <a:chExt cx="1753534" cy="2268136"/>
              </a:xfrm>
            </p:grpSpPr>
            <p:grpSp>
              <p:nvGrpSpPr>
                <p:cNvPr id="87" name="図形グループ 86"/>
                <p:cNvGrpSpPr/>
                <p:nvPr/>
              </p:nvGrpSpPr>
              <p:grpSpPr>
                <a:xfrm>
                  <a:off x="2072572" y="7016497"/>
                  <a:ext cx="1753534" cy="2268136"/>
                  <a:chOff x="2072572" y="7016497"/>
                  <a:chExt cx="1753534" cy="2268136"/>
                </a:xfrm>
              </p:grpSpPr>
              <p:sp>
                <p:nvSpPr>
                  <p:cNvPr id="93" name="円弧 92"/>
                  <p:cNvSpPr/>
                  <p:nvPr/>
                </p:nvSpPr>
                <p:spPr>
                  <a:xfrm rot="18795674">
                    <a:off x="2250761" y="6854478"/>
                    <a:ext cx="1397155" cy="1753534"/>
                  </a:xfrm>
                  <a:prstGeom prst="arc">
                    <a:avLst/>
                  </a:prstGeom>
                  <a:noFill/>
                  <a:ln>
                    <a:solidFill>
                      <a:srgbClr val="FFFF00"/>
                    </a:solidFill>
                  </a:ln>
                  <a:effectLst>
                    <a:glow rad="1130300">
                      <a:srgbClr val="FFFF00">
                        <a:alpha val="75000"/>
                      </a:srgbClr>
                    </a:glo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4" name="弦 93"/>
                  <p:cNvSpPr/>
                  <p:nvPr/>
                </p:nvSpPr>
                <p:spPr>
                  <a:xfrm rot="5400000">
                    <a:off x="2089454" y="8067437"/>
                    <a:ext cx="1553388" cy="881004"/>
                  </a:xfrm>
                  <a:prstGeom prst="chord">
                    <a:avLst>
                      <a:gd name="adj1" fmla="val 3185494"/>
                      <a:gd name="adj2" fmla="val 18471156"/>
                    </a:avLst>
                  </a:prstGeom>
                  <a:solidFill>
                    <a:schemeClr val="bg1"/>
                  </a:solidFill>
                  <a:ln>
                    <a:solidFill>
                      <a:srgbClr val="595959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5" name="円/楕円 94"/>
                  <p:cNvSpPr/>
                  <p:nvPr/>
                </p:nvSpPr>
                <p:spPr>
                  <a:xfrm>
                    <a:off x="2390503" y="7016497"/>
                    <a:ext cx="902644" cy="86061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8" name="図形グループ 87"/>
                <p:cNvGrpSpPr/>
                <p:nvPr/>
              </p:nvGrpSpPr>
              <p:grpSpPr>
                <a:xfrm>
                  <a:off x="2569146" y="7090809"/>
                  <a:ext cx="590641" cy="711987"/>
                  <a:chOff x="2569146" y="7090809"/>
                  <a:chExt cx="590641" cy="711987"/>
                </a:xfrm>
              </p:grpSpPr>
              <p:sp>
                <p:nvSpPr>
                  <p:cNvPr id="89" name="フリーフォーム 88"/>
                  <p:cNvSpPr/>
                  <p:nvPr/>
                </p:nvSpPr>
                <p:spPr>
                  <a:xfrm>
                    <a:off x="2693471" y="7094278"/>
                    <a:ext cx="340598" cy="84884"/>
                  </a:xfrm>
                  <a:custGeom>
                    <a:avLst/>
                    <a:gdLst>
                      <a:gd name="connsiteX0" fmla="*/ 15226 w 340598"/>
                      <a:gd name="connsiteY0" fmla="*/ 0 h 84884"/>
                      <a:gd name="connsiteX1" fmla="*/ 4730 w 340598"/>
                      <a:gd name="connsiteY1" fmla="*/ 52477 h 84884"/>
                      <a:gd name="connsiteX2" fmla="*/ 67705 w 340598"/>
                      <a:gd name="connsiteY2" fmla="*/ 41981 h 84884"/>
                      <a:gd name="connsiteX3" fmla="*/ 130680 w 340598"/>
                      <a:gd name="connsiteY3" fmla="*/ 20991 h 84884"/>
                      <a:gd name="connsiteX4" fmla="*/ 172664 w 340598"/>
                      <a:gd name="connsiteY4" fmla="*/ 62972 h 84884"/>
                      <a:gd name="connsiteX5" fmla="*/ 204152 w 340598"/>
                      <a:gd name="connsiteY5" fmla="*/ 52477 h 84884"/>
                      <a:gd name="connsiteX6" fmla="*/ 235639 w 340598"/>
                      <a:gd name="connsiteY6" fmla="*/ 31486 h 84884"/>
                      <a:gd name="connsiteX7" fmla="*/ 246135 w 340598"/>
                      <a:gd name="connsiteY7" fmla="*/ 62972 h 84884"/>
                      <a:gd name="connsiteX8" fmla="*/ 309110 w 340598"/>
                      <a:gd name="connsiteY8" fmla="*/ 41981 h 84884"/>
                      <a:gd name="connsiteX9" fmla="*/ 340598 w 340598"/>
                      <a:gd name="connsiteY9" fmla="*/ 20991 h 848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40598" h="84884">
                        <a:moveTo>
                          <a:pt x="15226" y="0"/>
                        </a:moveTo>
                        <a:cubicBezTo>
                          <a:pt x="11727" y="17492"/>
                          <a:pt x="-9200" y="41334"/>
                          <a:pt x="4730" y="52477"/>
                        </a:cubicBezTo>
                        <a:cubicBezTo>
                          <a:pt x="21348" y="65771"/>
                          <a:pt x="47059" y="47142"/>
                          <a:pt x="67705" y="41981"/>
                        </a:cubicBezTo>
                        <a:cubicBezTo>
                          <a:pt x="89171" y="36615"/>
                          <a:pt x="130680" y="20991"/>
                          <a:pt x="130680" y="20991"/>
                        </a:cubicBezTo>
                        <a:cubicBezTo>
                          <a:pt x="145378" y="109171"/>
                          <a:pt x="122208" y="88198"/>
                          <a:pt x="172664" y="62972"/>
                        </a:cubicBezTo>
                        <a:cubicBezTo>
                          <a:pt x="182560" y="58025"/>
                          <a:pt x="193656" y="55975"/>
                          <a:pt x="204152" y="52477"/>
                        </a:cubicBezTo>
                        <a:cubicBezTo>
                          <a:pt x="214648" y="45480"/>
                          <a:pt x="223401" y="28427"/>
                          <a:pt x="235639" y="31486"/>
                        </a:cubicBezTo>
                        <a:cubicBezTo>
                          <a:pt x="246372" y="34169"/>
                          <a:pt x="235183" y="61408"/>
                          <a:pt x="246135" y="62972"/>
                        </a:cubicBezTo>
                        <a:cubicBezTo>
                          <a:pt x="268040" y="66101"/>
                          <a:pt x="290699" y="54254"/>
                          <a:pt x="309110" y="41981"/>
                        </a:cubicBezTo>
                        <a:lnTo>
                          <a:pt x="340598" y="20991"/>
                        </a:lnTo>
                      </a:path>
                    </a:pathLst>
                  </a:custGeom>
                  <a:solidFill>
                    <a:schemeClr val="bg1"/>
                  </a:solidFill>
                  <a:ln w="3175" cmpd="sng">
                    <a:solidFill>
                      <a:srgbClr val="595959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0" name="アーチ 89"/>
                  <p:cNvSpPr/>
                  <p:nvPr/>
                </p:nvSpPr>
                <p:spPr>
                  <a:xfrm>
                    <a:off x="2627013" y="7238436"/>
                    <a:ext cx="131032" cy="208367"/>
                  </a:xfrm>
                  <a:prstGeom prst="blockArc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175" cmpd="sng">
                    <a:solidFill>
                      <a:srgbClr val="595959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1" name="アーチ 90"/>
                  <p:cNvSpPr/>
                  <p:nvPr/>
                </p:nvSpPr>
                <p:spPr>
                  <a:xfrm>
                    <a:off x="2943186" y="7238436"/>
                    <a:ext cx="131032" cy="208367"/>
                  </a:xfrm>
                  <a:prstGeom prst="blockArc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175" cmpd="sng">
                    <a:solidFill>
                      <a:srgbClr val="595959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2" name="弦 91"/>
                  <p:cNvSpPr/>
                  <p:nvPr/>
                </p:nvSpPr>
                <p:spPr>
                  <a:xfrm rot="16375950">
                    <a:off x="2508473" y="7151482"/>
                    <a:ext cx="711987" cy="590641"/>
                  </a:xfrm>
                  <a:prstGeom prst="chord">
                    <a:avLst>
                      <a:gd name="adj1" fmla="val 5085884"/>
                      <a:gd name="adj2" fmla="val 16032506"/>
                    </a:avLst>
                  </a:prstGeom>
                  <a:noFill/>
                  <a:ln>
                    <a:solidFill>
                      <a:srgbClr val="595959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79" name="図形グループ 78"/>
              <p:cNvGrpSpPr/>
              <p:nvPr/>
            </p:nvGrpSpPr>
            <p:grpSpPr>
              <a:xfrm rot="7008571">
                <a:off x="3182500" y="6778267"/>
                <a:ext cx="330135" cy="719452"/>
                <a:chOff x="1989452" y="5135248"/>
                <a:chExt cx="330135" cy="719452"/>
              </a:xfrm>
            </p:grpSpPr>
            <p:cxnSp>
              <p:nvCxnSpPr>
                <p:cNvPr id="84" name="直線コネクタ 83"/>
                <p:cNvCxnSpPr/>
                <p:nvPr/>
              </p:nvCxnSpPr>
              <p:spPr>
                <a:xfrm flipH="1" flipV="1">
                  <a:off x="2207936" y="5135248"/>
                  <a:ext cx="111651" cy="109498"/>
                </a:xfrm>
                <a:prstGeom prst="line">
                  <a:avLst/>
                </a:prstGeom>
                <a:ln w="9525" cmpd="sng"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/>
                <p:cNvCxnSpPr/>
                <p:nvPr/>
              </p:nvCxnSpPr>
              <p:spPr>
                <a:xfrm flipH="1" flipV="1">
                  <a:off x="2037187" y="5463743"/>
                  <a:ext cx="172242" cy="44362"/>
                </a:xfrm>
                <a:prstGeom prst="line">
                  <a:avLst/>
                </a:prstGeom>
                <a:ln w="9525" cmpd="sng"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線コネクタ 85"/>
                <p:cNvCxnSpPr/>
                <p:nvPr/>
              </p:nvCxnSpPr>
              <p:spPr>
                <a:xfrm flipH="1">
                  <a:off x="1989452" y="5789813"/>
                  <a:ext cx="172871" cy="64887"/>
                </a:xfrm>
                <a:prstGeom prst="line">
                  <a:avLst/>
                </a:prstGeom>
                <a:ln w="9525" cmpd="sng"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図形グループ 79"/>
              <p:cNvGrpSpPr/>
              <p:nvPr/>
            </p:nvGrpSpPr>
            <p:grpSpPr>
              <a:xfrm rot="14591429" flipH="1">
                <a:off x="2219894" y="6781817"/>
                <a:ext cx="330135" cy="719452"/>
                <a:chOff x="1989452" y="5135248"/>
                <a:chExt cx="330135" cy="719452"/>
              </a:xfrm>
            </p:grpSpPr>
            <p:cxnSp>
              <p:nvCxnSpPr>
                <p:cNvPr id="81" name="直線コネクタ 80"/>
                <p:cNvCxnSpPr/>
                <p:nvPr/>
              </p:nvCxnSpPr>
              <p:spPr>
                <a:xfrm flipH="1" flipV="1">
                  <a:off x="2207936" y="5135248"/>
                  <a:ext cx="111651" cy="109498"/>
                </a:xfrm>
                <a:prstGeom prst="line">
                  <a:avLst/>
                </a:prstGeom>
                <a:ln w="9525" cmpd="sng"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81"/>
                <p:cNvCxnSpPr/>
                <p:nvPr/>
              </p:nvCxnSpPr>
              <p:spPr>
                <a:xfrm flipH="1" flipV="1">
                  <a:off x="2037187" y="5463743"/>
                  <a:ext cx="172242" cy="44362"/>
                </a:xfrm>
                <a:prstGeom prst="line">
                  <a:avLst/>
                </a:prstGeom>
                <a:ln w="9525" cmpd="sng"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/>
                <p:cNvCxnSpPr/>
                <p:nvPr/>
              </p:nvCxnSpPr>
              <p:spPr>
                <a:xfrm flipH="1">
                  <a:off x="1989452" y="5789813"/>
                  <a:ext cx="172871" cy="64887"/>
                </a:xfrm>
                <a:prstGeom prst="line">
                  <a:avLst/>
                </a:prstGeom>
                <a:ln w="9525" cmpd="sng">
                  <a:solidFill>
                    <a:srgbClr val="7F7F7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6" name="下矢印 95"/>
            <p:cNvSpPr/>
            <p:nvPr/>
          </p:nvSpPr>
          <p:spPr>
            <a:xfrm rot="16200000">
              <a:off x="2876507" y="2510820"/>
              <a:ext cx="241300" cy="433511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下矢印 96"/>
            <p:cNvSpPr/>
            <p:nvPr/>
          </p:nvSpPr>
          <p:spPr>
            <a:xfrm rot="16200000">
              <a:off x="5924508" y="2533167"/>
              <a:ext cx="241300" cy="433511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ZZZZZZ</a:t>
              </a:r>
              <a:endParaRPr kumimoji="1" lang="ja-JP" altLang="en-US" dirty="0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616664" y="4260798"/>
              <a:ext cx="1961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食事療法を始める</a:t>
              </a:r>
              <a:endParaRPr kumimoji="1" lang="ja-JP" altLang="en-US" dirty="0"/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3757809" y="4260798"/>
              <a:ext cx="173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腸が元気になる</a:t>
              </a:r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6719146" y="4273710"/>
              <a:ext cx="1732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脳が元気になる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5295" y="185853"/>
            <a:ext cx="8414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>
                <a:latin typeface="ＭＳ Ｐ明朝"/>
                <a:ea typeface="ＭＳ Ｐ明朝"/>
                <a:cs typeface="ＭＳ Ｐ明朝"/>
              </a:rPr>
              <a:t>腸が元気になれば、脳が元気になる！</a:t>
            </a:r>
          </a:p>
        </p:txBody>
      </p:sp>
    </p:spTree>
    <p:extLst>
      <p:ext uri="{BB962C8B-B14F-4D97-AF65-F5344CB8AC3E}">
        <p14:creationId xmlns:p14="http://schemas.microsoft.com/office/powerpoint/2010/main" val="323866402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7062</TotalTime>
  <Words>2361</Words>
  <Application>Microsoft Macintosh PowerPoint</Application>
  <PresentationFormat>画面に合わせる (16:10)</PresentationFormat>
  <Paragraphs>1091</Paragraphs>
  <Slides>48</Slides>
  <Notes>31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6" baseType="lpstr">
      <vt:lpstr>ＤＦＰ太丸ゴシック体</vt:lpstr>
      <vt:lpstr>HG丸ｺﾞｼｯｸM-PRO</vt:lpstr>
      <vt:lpstr>ＭＳ Ｐゴシック</vt:lpstr>
      <vt:lpstr>ＭＳ Ｐ明朝</vt:lpstr>
      <vt:lpstr>ＭＳ 明朝</vt:lpstr>
      <vt:lpstr>Arial</vt:lpstr>
      <vt:lpstr>Calibri</vt:lpstr>
      <vt:lpstr>ホワイト</vt:lpstr>
      <vt:lpstr>発達凸凹アカデミー ベーシック講座 偏食と食事療法</vt:lpstr>
      <vt:lpstr>今日の流れ</vt:lpstr>
      <vt:lpstr>＜自己紹介＞</vt:lpstr>
      <vt:lpstr>PowerPoint プレゼンテーション</vt:lpstr>
      <vt:lpstr>＜食事療法＞</vt:lpstr>
      <vt:lpstr>PowerPoint プレゼンテーション</vt:lpstr>
      <vt:lpstr>PowerPoint プレゼンテーション</vt:lpstr>
      <vt:lpstr>なぜ食事療法なのか </vt:lpstr>
      <vt:lpstr>PowerPoint プレゼンテーション</vt:lpstr>
      <vt:lpstr>　食事療法の基本の流れ</vt:lpstr>
      <vt:lpstr>　◎ 腸に良くない影響を与えているものとは</vt:lpstr>
      <vt:lpstr>PowerPoint プレゼンテーション</vt:lpstr>
      <vt:lpstr>◎ 腸に良くない影響を与えている原因とは</vt:lpstr>
      <vt:lpstr>　◉ 必要な栄養素を足す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出汁の栄養成分表</vt:lpstr>
      <vt:lpstr>PowerPoint プレゼンテーション</vt:lpstr>
      <vt:lpstr>＜ワーク１＞ ごはんと味噌汁の献立（中身）を、「必要な栄養素と期待される効果」を参考に、考えてみましょう。</vt:lpstr>
      <vt:lpstr>PowerPoint プレゼンテーション</vt:lpstr>
      <vt:lpstr>PowerPoint プレゼンテーション</vt:lpstr>
      <vt:lpstr>PowerPoint プレゼンテーション</vt:lpstr>
      <vt:lpstr>３つのポイント</vt:lpstr>
      <vt:lpstr>子どもの食べない原因</vt:lpstr>
      <vt:lpstr>PowerPoint プレゼンテーション</vt:lpstr>
      <vt:lpstr>PowerPoint プレゼンテーション</vt:lpstr>
      <vt:lpstr>周囲への対応について</vt:lpstr>
      <vt:lpstr>医師に相談する目安</vt:lpstr>
      <vt:lpstr>PowerPoint プレゼンテーション</vt:lpstr>
      <vt:lpstr>PowerPoint プレゼンテーション</vt:lpstr>
      <vt:lpstr>PowerPoint プレゼンテーション</vt:lpstr>
      <vt:lpstr>免疫細胞のはたらき</vt:lpstr>
      <vt:lpstr>PowerPoint プレゼンテーション</vt:lpstr>
      <vt:lpstr>原材料の見方</vt:lpstr>
      <vt:lpstr>PowerPoint プレゼンテーション</vt:lpstr>
      <vt:lpstr>オメガ３ DHA・EPA</vt:lpstr>
      <vt:lpstr>PowerPoint プレゼンテーション</vt:lpstr>
      <vt:lpstr>カルシウム</vt:lpstr>
      <vt:lpstr>PowerPoint プレゼンテーション</vt:lpstr>
      <vt:lpstr>ビタミンB群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康彦</dc:creator>
  <cp:lastModifiedBy>Microsoft Office User</cp:lastModifiedBy>
  <cp:revision>274</cp:revision>
  <cp:lastPrinted>2019-07-07T01:04:56Z</cp:lastPrinted>
  <dcterms:created xsi:type="dcterms:W3CDTF">2018-10-24T06:47:58Z</dcterms:created>
  <dcterms:modified xsi:type="dcterms:W3CDTF">2020-08-20T04:29:19Z</dcterms:modified>
</cp:coreProperties>
</file>